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2" r:id="rId17"/>
    <p:sldId id="271" r:id="rId18"/>
    <p:sldId id="273" r:id="rId19"/>
    <p:sldId id="274" r:id="rId20"/>
    <p:sldId id="275" r:id="rId21"/>
    <p:sldId id="277" r:id="rId22"/>
    <p:sldId id="278" r:id="rId23"/>
    <p:sldId id="279" r:id="rId24"/>
    <p:sldId id="282" r:id="rId25"/>
    <p:sldId id="280" r:id="rId26"/>
    <p:sldId id="281" r:id="rId27"/>
    <p:sldId id="283" r:id="rId28"/>
    <p:sldId id="276" r:id="rId29"/>
    <p:sldId id="284" r:id="rId30"/>
    <p:sldId id="285" r:id="rId31"/>
    <p:sldId id="286" r:id="rId32"/>
    <p:sldId id="288" r:id="rId33"/>
    <p:sldId id="287" r:id="rId34"/>
    <p:sldId id="289" r:id="rId35"/>
    <p:sldId id="290" r:id="rId36"/>
    <p:sldId id="291"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66" d="100"/>
          <a:sy n="66" d="100"/>
        </p:scale>
        <p:origin x="900" y="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BA0616E-07A6-4680-92B0-52E292813EB8}" type="datetimeFigureOut">
              <a:rPr lang="en-IN" smtClean="0"/>
              <a:t>28-06-2024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27427345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0616E-07A6-4680-92B0-52E292813EB8}" type="datetimeFigureOut">
              <a:rPr lang="en-IN" smtClean="0"/>
              <a:t>28-06-2024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1802806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A0616E-07A6-4680-92B0-52E292813EB8}" type="datetimeFigureOut">
              <a:rPr lang="en-IN" smtClean="0"/>
              <a:t>28-06-2024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3766279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A0616E-07A6-4680-92B0-52E292813EB8}" type="datetimeFigureOut">
              <a:rPr lang="en-IN" smtClean="0"/>
              <a:t>28-06-2024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2605179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BA0616E-07A6-4680-92B0-52E292813EB8}" type="datetimeFigureOut">
              <a:rPr lang="en-IN" smtClean="0"/>
              <a:t>28-06-2024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192605223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BA0616E-07A6-4680-92B0-52E292813EB8}" type="datetimeFigureOut">
              <a:rPr lang="en-IN" smtClean="0"/>
              <a:t>28-06-2024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800853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BA0616E-07A6-4680-92B0-52E292813EB8}" type="datetimeFigureOut">
              <a:rPr lang="en-IN" smtClean="0"/>
              <a:t>28-06-2024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2AB84BD-C56F-437D-A5DE-DC7530E5153A}"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55442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BA0616E-07A6-4680-92B0-52E292813EB8}" type="datetimeFigureOut">
              <a:rPr lang="en-IN" smtClean="0"/>
              <a:t>28-06-2024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942709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0616E-07A6-4680-92B0-52E292813EB8}" type="datetimeFigureOut">
              <a:rPr lang="en-IN" smtClean="0"/>
              <a:t>28-06-2024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676306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BA0616E-07A6-4680-92B0-52E292813EB8}" type="datetimeFigureOut">
              <a:rPr lang="en-IN" smtClean="0"/>
              <a:t>28-06-2024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1638887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BA0616E-07A6-4680-92B0-52E292813EB8}" type="datetimeFigureOut">
              <a:rPr lang="en-IN" smtClean="0"/>
              <a:t>28-06-2024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42AB84BD-C56F-437D-A5DE-DC7530E5153A}" type="slidenum">
              <a:rPr lang="en-IN" smtClean="0"/>
              <a:t>‹#›</a:t>
            </a:fld>
            <a:endParaRPr lang="en-IN"/>
          </a:p>
        </p:txBody>
      </p:sp>
    </p:spTree>
    <p:extLst>
      <p:ext uri="{BB962C8B-B14F-4D97-AF65-F5344CB8AC3E}">
        <p14:creationId xmlns:p14="http://schemas.microsoft.com/office/powerpoint/2010/main" val="2645277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BA0616E-07A6-4680-92B0-52E292813EB8}" type="datetimeFigureOut">
              <a:rPr lang="en-IN" smtClean="0"/>
              <a:t>28-06-2024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42AB84BD-C56F-437D-A5DE-DC7530E5153A}" type="slidenum">
              <a:rPr lang="en-IN" smtClean="0"/>
              <a:t>‹#›</a:t>
            </a:fld>
            <a:endParaRPr lang="en-IN"/>
          </a:p>
        </p:txBody>
      </p:sp>
    </p:spTree>
    <p:extLst>
      <p:ext uri="{BB962C8B-B14F-4D97-AF65-F5344CB8AC3E}">
        <p14:creationId xmlns:p14="http://schemas.microsoft.com/office/powerpoint/2010/main" val="40639978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8D87-CD7D-7A58-9B4A-5D42DF4E5C39}"/>
              </a:ext>
            </a:extLst>
          </p:cNvPr>
          <p:cNvSpPr>
            <a:spLocks noGrp="1"/>
          </p:cNvSpPr>
          <p:nvPr>
            <p:ph type="ctrTitle"/>
          </p:nvPr>
        </p:nvSpPr>
        <p:spPr/>
        <p:txBody>
          <a:bodyPr/>
          <a:lstStyle/>
          <a:p>
            <a:r>
              <a:rPr lang="en-IN" sz="3600" b="1" dirty="0"/>
              <a:t> </a:t>
            </a:r>
            <a:r>
              <a:rPr lang="en-IN" sz="3600" b="1" dirty="0">
                <a:solidFill>
                  <a:schemeClr val="bg1"/>
                </a:solidFill>
              </a:rPr>
              <a:t>Student-Teacher Booking Appointment </a:t>
            </a:r>
            <a:endParaRPr lang="en-IN" dirty="0"/>
          </a:p>
        </p:txBody>
      </p:sp>
    </p:spTree>
    <p:extLst>
      <p:ext uri="{BB962C8B-B14F-4D97-AF65-F5344CB8AC3E}">
        <p14:creationId xmlns:p14="http://schemas.microsoft.com/office/powerpoint/2010/main" val="61938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21A1-8F1A-713B-4207-01A42240F760}"/>
              </a:ext>
            </a:extLst>
          </p:cNvPr>
          <p:cNvSpPr>
            <a:spLocks noGrp="1"/>
          </p:cNvSpPr>
          <p:nvPr>
            <p:ph type="title"/>
          </p:nvPr>
        </p:nvSpPr>
        <p:spPr/>
        <p:txBody>
          <a:bodyPr/>
          <a:lstStyle/>
          <a:p>
            <a:r>
              <a:rPr lang="en-US" b="1" spc="-15" dirty="0">
                <a:solidFill>
                  <a:srgbClr val="D82128"/>
                </a:solidFill>
                <a:latin typeface="Roboto"/>
              </a:rPr>
              <a:t>MODULE LIST</a:t>
            </a:r>
            <a:br>
              <a:rPr lang="en-IN" dirty="0"/>
            </a:br>
            <a:endParaRPr lang="en-IN" dirty="0"/>
          </a:p>
        </p:txBody>
      </p:sp>
      <p:sp>
        <p:nvSpPr>
          <p:cNvPr id="3" name="Content Placeholder 2">
            <a:extLst>
              <a:ext uri="{FF2B5EF4-FFF2-40B4-BE49-F238E27FC236}">
                <a16:creationId xmlns:a16="http://schemas.microsoft.com/office/drawing/2014/main" id="{7B39BDA4-1D74-7C72-4C06-88C2485C6C1F}"/>
              </a:ext>
            </a:extLst>
          </p:cNvPr>
          <p:cNvSpPr>
            <a:spLocks noGrp="1"/>
          </p:cNvSpPr>
          <p:nvPr>
            <p:ph idx="1"/>
          </p:nvPr>
        </p:nvSpPr>
        <p:spPr/>
        <p:txBody>
          <a:bodyPr/>
          <a:lstStyle/>
          <a:p>
            <a:pPr marL="0" indent="0">
              <a:buNone/>
            </a:pPr>
            <a:r>
              <a:rPr lang="en-US" sz="2000" b="1" u="sng" dirty="0">
                <a:latin typeface="Times New Roman" panose="02020603050405020304" charset="0"/>
                <a:cs typeface="Times New Roman" panose="02020603050405020304" charset="0"/>
              </a:rPr>
              <a:t>STUDENT </a:t>
            </a:r>
          </a:p>
          <a:p>
            <a:pPr lvl="0">
              <a:buFont typeface="Wingdings" panose="05000000000000000000" pitchFamily="2" charset="2"/>
              <a:buChar char="Ø"/>
            </a:pPr>
            <a:r>
              <a:rPr lang="en-US" sz="1800" dirty="0">
                <a:latin typeface="RobotoRegular"/>
              </a:rPr>
              <a:t>Register</a:t>
            </a:r>
            <a:endParaRPr lang="en-IN" sz="1800" dirty="0">
              <a:latin typeface="RobotoRegular"/>
            </a:endParaRPr>
          </a:p>
          <a:p>
            <a:pPr lvl="0">
              <a:buFont typeface="Wingdings" panose="05000000000000000000" pitchFamily="2" charset="2"/>
              <a:buChar char="Ø"/>
            </a:pPr>
            <a:r>
              <a:rPr lang="en-US" sz="1800" dirty="0">
                <a:latin typeface="RobotoRegular"/>
              </a:rPr>
              <a:t>Login</a:t>
            </a:r>
            <a:endParaRPr lang="en-IN" sz="1800" dirty="0">
              <a:latin typeface="RobotoRegular"/>
            </a:endParaRPr>
          </a:p>
          <a:p>
            <a:pPr lvl="0">
              <a:buFont typeface="Wingdings" panose="05000000000000000000" pitchFamily="2" charset="2"/>
              <a:buChar char="Ø"/>
            </a:pPr>
            <a:r>
              <a:rPr lang="en-US" sz="1800" dirty="0">
                <a:latin typeface="RobotoRegular"/>
              </a:rPr>
              <a:t>Search Teacher</a:t>
            </a:r>
            <a:endParaRPr lang="en-IN" sz="1800" dirty="0">
              <a:latin typeface="RobotoRegular"/>
            </a:endParaRPr>
          </a:p>
          <a:p>
            <a:pPr lvl="0">
              <a:buFont typeface="Wingdings" panose="05000000000000000000" pitchFamily="2" charset="2"/>
              <a:buChar char="Ø"/>
            </a:pPr>
            <a:r>
              <a:rPr lang="en-US" sz="1800" dirty="0">
                <a:latin typeface="RobotoRegular"/>
              </a:rPr>
              <a:t>Book Appointment</a:t>
            </a:r>
            <a:endParaRPr lang="en-IN" sz="1800" dirty="0">
              <a:latin typeface="RobotoRegular"/>
            </a:endParaRPr>
          </a:p>
          <a:p>
            <a:pPr>
              <a:buFont typeface="Wingdings" panose="05000000000000000000" pitchFamily="2" charset="2"/>
              <a:buChar char="Ø"/>
            </a:pPr>
            <a:r>
              <a:rPr lang="en-US" sz="1800" dirty="0">
                <a:latin typeface="RobotoRegular"/>
              </a:rPr>
              <a:t>Send Message </a:t>
            </a:r>
            <a:endParaRPr lang="en-IN" sz="1800" dirty="0">
              <a:latin typeface="RobotoRegular"/>
            </a:endParaRPr>
          </a:p>
          <a:p>
            <a:endParaRPr lang="en-IN" dirty="0"/>
          </a:p>
        </p:txBody>
      </p:sp>
    </p:spTree>
    <p:extLst>
      <p:ext uri="{BB962C8B-B14F-4D97-AF65-F5344CB8AC3E}">
        <p14:creationId xmlns:p14="http://schemas.microsoft.com/office/powerpoint/2010/main" val="685800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E9A79-9B55-3585-1206-6E5359A22574}"/>
              </a:ext>
            </a:extLst>
          </p:cNvPr>
          <p:cNvSpPr>
            <a:spLocks noGrp="1"/>
          </p:cNvSpPr>
          <p:nvPr>
            <p:ph type="title"/>
          </p:nvPr>
        </p:nvSpPr>
        <p:spPr/>
        <p:txBody>
          <a:bodyPr/>
          <a:lstStyle/>
          <a:p>
            <a:r>
              <a:rPr lang="en-US" b="1" spc="-15" dirty="0">
                <a:solidFill>
                  <a:srgbClr val="D82128"/>
                </a:solidFill>
                <a:latin typeface="Roboto"/>
              </a:rPr>
              <a:t>MODULE LIST</a:t>
            </a:r>
            <a:br>
              <a:rPr lang="en-IN" dirty="0"/>
            </a:br>
            <a:endParaRPr lang="en-IN" dirty="0"/>
          </a:p>
        </p:txBody>
      </p:sp>
      <p:sp>
        <p:nvSpPr>
          <p:cNvPr id="3" name="Content Placeholder 2">
            <a:extLst>
              <a:ext uri="{FF2B5EF4-FFF2-40B4-BE49-F238E27FC236}">
                <a16:creationId xmlns:a16="http://schemas.microsoft.com/office/drawing/2014/main" id="{99AF7CBD-519E-EF2E-E393-65B1038FE662}"/>
              </a:ext>
            </a:extLst>
          </p:cNvPr>
          <p:cNvSpPr>
            <a:spLocks noGrp="1"/>
          </p:cNvSpPr>
          <p:nvPr>
            <p:ph idx="1"/>
          </p:nvPr>
        </p:nvSpPr>
        <p:spPr/>
        <p:txBody>
          <a:bodyPr/>
          <a:lstStyle/>
          <a:p>
            <a:pPr marL="0" indent="0" fontAlgn="base">
              <a:buNone/>
            </a:pPr>
            <a:r>
              <a:rPr lang="en-US" sz="1800" b="1" u="sng" dirty="0">
                <a:latin typeface="Times New Roman" panose="02020603050405020304" charset="0"/>
                <a:cs typeface="Times New Roman" panose="02020603050405020304" charset="0"/>
              </a:rPr>
              <a:t>TEACHER</a:t>
            </a:r>
          </a:p>
          <a:p>
            <a:pPr lvl="0" fontAlgn="base">
              <a:buFont typeface="Wingdings" panose="05000000000000000000" pitchFamily="2" charset="2"/>
              <a:buChar char="Ø"/>
            </a:pPr>
            <a:r>
              <a:rPr lang="en-US" sz="1800" dirty="0">
                <a:latin typeface="RobotoRegular"/>
              </a:rPr>
              <a:t>Login </a:t>
            </a:r>
            <a:endParaRPr lang="en-IN" sz="1800" dirty="0">
              <a:latin typeface="RobotoRegular"/>
            </a:endParaRPr>
          </a:p>
          <a:p>
            <a:pPr lvl="0" fontAlgn="base">
              <a:buFont typeface="Wingdings" panose="05000000000000000000" pitchFamily="2" charset="2"/>
              <a:buChar char="Ø"/>
            </a:pPr>
            <a:r>
              <a:rPr lang="en-US" sz="1800" dirty="0">
                <a:latin typeface="RobotoRegular"/>
              </a:rPr>
              <a:t>Schedule Appointment </a:t>
            </a:r>
            <a:endParaRPr lang="en-IN" sz="1800" dirty="0">
              <a:latin typeface="RobotoRegular"/>
            </a:endParaRPr>
          </a:p>
          <a:p>
            <a:pPr lvl="0" fontAlgn="base">
              <a:buFont typeface="Wingdings" panose="05000000000000000000" pitchFamily="2" charset="2"/>
              <a:buChar char="Ø"/>
            </a:pPr>
            <a:r>
              <a:rPr lang="en-US" sz="1800" dirty="0">
                <a:latin typeface="RobotoRegular"/>
              </a:rPr>
              <a:t>Approve/cancel Appointment</a:t>
            </a:r>
            <a:endParaRPr lang="en-IN" sz="1800" dirty="0">
              <a:latin typeface="RobotoRegular"/>
            </a:endParaRPr>
          </a:p>
          <a:p>
            <a:pPr lvl="0" fontAlgn="base">
              <a:buFont typeface="Wingdings" panose="05000000000000000000" pitchFamily="2" charset="2"/>
              <a:buChar char="Ø"/>
            </a:pPr>
            <a:r>
              <a:rPr lang="en-US" sz="1800" dirty="0">
                <a:latin typeface="RobotoRegular"/>
              </a:rPr>
              <a:t>View Messages</a:t>
            </a:r>
            <a:endParaRPr lang="en-IN" sz="1800" dirty="0">
              <a:latin typeface="RobotoRegular"/>
            </a:endParaRPr>
          </a:p>
          <a:p>
            <a:pPr lvl="0" fontAlgn="base">
              <a:buFont typeface="Wingdings" panose="05000000000000000000" pitchFamily="2" charset="2"/>
              <a:buChar char="Ø"/>
            </a:pPr>
            <a:r>
              <a:rPr lang="en-US" sz="1800" dirty="0">
                <a:latin typeface="RobotoRegular"/>
              </a:rPr>
              <a:t>View All Appointment </a:t>
            </a:r>
            <a:endParaRPr lang="en-IN" sz="1800" dirty="0">
              <a:latin typeface="RobotoRegular"/>
            </a:endParaRPr>
          </a:p>
          <a:p>
            <a:pPr lvl="0" fontAlgn="base">
              <a:buFont typeface="Wingdings" panose="05000000000000000000" pitchFamily="2" charset="2"/>
              <a:buChar char="Ø"/>
            </a:pPr>
            <a:r>
              <a:rPr lang="en-US" sz="1800" dirty="0">
                <a:latin typeface="RobotoRegular"/>
              </a:rPr>
              <a:t>Logout </a:t>
            </a:r>
            <a:endParaRPr lang="en-IN" sz="1800" dirty="0">
              <a:latin typeface="RobotoRegular"/>
            </a:endParaRPr>
          </a:p>
          <a:p>
            <a:endParaRPr lang="en-IN" dirty="0"/>
          </a:p>
        </p:txBody>
      </p:sp>
    </p:spTree>
    <p:extLst>
      <p:ext uri="{BB962C8B-B14F-4D97-AF65-F5344CB8AC3E}">
        <p14:creationId xmlns:p14="http://schemas.microsoft.com/office/powerpoint/2010/main" val="81242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9598C-CC1F-9F8C-1B6C-4C62C7F26FE4}"/>
              </a:ext>
            </a:extLst>
          </p:cNvPr>
          <p:cNvSpPr>
            <a:spLocks noGrp="1"/>
          </p:cNvSpPr>
          <p:nvPr>
            <p:ph type="title"/>
          </p:nvPr>
        </p:nvSpPr>
        <p:spPr/>
        <p:txBody>
          <a:bodyPr/>
          <a:lstStyle/>
          <a:p>
            <a:r>
              <a:rPr lang="en-US" sz="2800" b="1" spc="-15" dirty="0">
                <a:solidFill>
                  <a:srgbClr val="D82128"/>
                </a:solidFill>
                <a:latin typeface="Roboto"/>
              </a:rPr>
              <a:t>ARCHITECTURE DIAGRAMS</a:t>
            </a:r>
            <a:br>
              <a:rPr lang="en-US" sz="2800" b="1" spc="-15" dirty="0">
                <a:solidFill>
                  <a:srgbClr val="D82128"/>
                </a:solidFill>
                <a:latin typeface="Roboto"/>
              </a:rPr>
            </a:br>
            <a:endParaRPr lang="en-IN" dirty="0"/>
          </a:p>
        </p:txBody>
      </p:sp>
      <p:pic>
        <p:nvPicPr>
          <p:cNvPr id="4" name="Content Placeholder 3">
            <a:extLst>
              <a:ext uri="{FF2B5EF4-FFF2-40B4-BE49-F238E27FC236}">
                <a16:creationId xmlns:a16="http://schemas.microsoft.com/office/drawing/2014/main" id="{1F8D550B-DCD9-9C71-D2E4-EA932393B1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136" y="2246312"/>
            <a:ext cx="7729728" cy="4419333"/>
          </a:xfrm>
          <a:prstGeom prst="rect">
            <a:avLst/>
          </a:prstGeom>
        </p:spPr>
      </p:pic>
    </p:spTree>
    <p:extLst>
      <p:ext uri="{BB962C8B-B14F-4D97-AF65-F5344CB8AC3E}">
        <p14:creationId xmlns:p14="http://schemas.microsoft.com/office/powerpoint/2010/main" val="4112486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AC264-D76E-2DE4-93A5-59E7C2274409}"/>
              </a:ext>
            </a:extLst>
          </p:cNvPr>
          <p:cNvSpPr>
            <a:spLocks noGrp="1"/>
          </p:cNvSpPr>
          <p:nvPr>
            <p:ph type="title"/>
          </p:nvPr>
        </p:nvSpPr>
        <p:spPr>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spc="-15" dirty="0">
                <a:solidFill>
                  <a:srgbClr val="D82128"/>
                </a:solidFill>
                <a:latin typeface="Roboto"/>
              </a:rPr>
              <a:t>USECASE DIAGRAMS</a:t>
            </a:r>
          </a:p>
        </p:txBody>
      </p:sp>
      <p:pic>
        <p:nvPicPr>
          <p:cNvPr id="5" name="Content Placeholder 4">
            <a:extLst>
              <a:ext uri="{FF2B5EF4-FFF2-40B4-BE49-F238E27FC236}">
                <a16:creationId xmlns:a16="http://schemas.microsoft.com/office/drawing/2014/main" id="{F4E8D371-0EF9-7826-82E9-D02CF0D08884}"/>
              </a:ext>
            </a:extLst>
          </p:cNvPr>
          <p:cNvPicPr>
            <a:picLocks noGrp="1"/>
          </p:cNvPicPr>
          <p:nvPr>
            <p:ph idx="1"/>
          </p:nvPr>
        </p:nvPicPr>
        <p:blipFill>
          <a:blip r:embed="rId2"/>
          <a:stretch>
            <a:fillRect/>
          </a:stretch>
        </p:blipFill>
        <p:spPr>
          <a:xfrm>
            <a:off x="2400300" y="2446020"/>
            <a:ext cx="7560564" cy="3447288"/>
          </a:xfrm>
          <a:prstGeom prst="rect">
            <a:avLst/>
          </a:prstGeom>
        </p:spPr>
      </p:pic>
    </p:spTree>
    <p:extLst>
      <p:ext uri="{BB962C8B-B14F-4D97-AF65-F5344CB8AC3E}">
        <p14:creationId xmlns:p14="http://schemas.microsoft.com/office/powerpoint/2010/main" val="1482014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8F2F-D56D-E0CE-2B3B-A98BBB9E6335}"/>
              </a:ext>
            </a:extLst>
          </p:cNvPr>
          <p:cNvSpPr>
            <a:spLocks noGrp="1"/>
          </p:cNvSpPr>
          <p:nvPr>
            <p:ph type="title"/>
          </p:nvPr>
        </p:nvSpPr>
        <p:spPr/>
        <p:txBody>
          <a:bodyPr/>
          <a:lstStyle/>
          <a:p>
            <a:r>
              <a:rPr lang="en-US" b="1" spc="-15" dirty="0">
                <a:solidFill>
                  <a:srgbClr val="D82128"/>
                </a:solidFill>
                <a:latin typeface="Roboto"/>
              </a:rPr>
              <a:t>USECASE DIAGRAMS</a:t>
            </a:r>
            <a:br>
              <a:rPr lang="en-US" b="1" spc="-15" dirty="0">
                <a:solidFill>
                  <a:srgbClr val="D82128"/>
                </a:solidFill>
                <a:latin typeface="Roboto"/>
              </a:rPr>
            </a:br>
            <a:endParaRPr lang="en-IN" dirty="0"/>
          </a:p>
        </p:txBody>
      </p:sp>
      <p:pic>
        <p:nvPicPr>
          <p:cNvPr id="5" name="Content Placeholder 4">
            <a:extLst>
              <a:ext uri="{FF2B5EF4-FFF2-40B4-BE49-F238E27FC236}">
                <a16:creationId xmlns:a16="http://schemas.microsoft.com/office/drawing/2014/main" id="{97AAB8E1-9524-2FE8-1891-26B66C6A42C5}"/>
              </a:ext>
            </a:extLst>
          </p:cNvPr>
          <p:cNvPicPr>
            <a:picLocks noGrp="1"/>
          </p:cNvPicPr>
          <p:nvPr>
            <p:ph idx="1"/>
          </p:nvPr>
        </p:nvPicPr>
        <p:blipFill>
          <a:blip r:embed="rId2"/>
          <a:stretch>
            <a:fillRect/>
          </a:stretch>
        </p:blipFill>
        <p:spPr>
          <a:xfrm>
            <a:off x="2231136" y="2331720"/>
            <a:ext cx="7729728" cy="3931920"/>
          </a:xfrm>
          <a:prstGeom prst="rect">
            <a:avLst/>
          </a:prstGeom>
        </p:spPr>
      </p:pic>
    </p:spTree>
    <p:extLst>
      <p:ext uri="{BB962C8B-B14F-4D97-AF65-F5344CB8AC3E}">
        <p14:creationId xmlns:p14="http://schemas.microsoft.com/office/powerpoint/2010/main" val="270404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B4EC06-31D2-50AE-7F10-B088A9976F7D}"/>
              </a:ext>
            </a:extLst>
          </p:cNvPr>
          <p:cNvSpPr>
            <a:spLocks noGrp="1"/>
          </p:cNvSpPr>
          <p:nvPr>
            <p:ph type="title"/>
          </p:nvPr>
        </p:nvSpPr>
        <p:spPr>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spc="-15" dirty="0">
                <a:solidFill>
                  <a:srgbClr val="D82128"/>
                </a:solidFill>
                <a:latin typeface="Roboto"/>
              </a:rPr>
              <a:t>USECASE DIAGRAMS</a:t>
            </a:r>
          </a:p>
        </p:txBody>
      </p:sp>
      <p:pic>
        <p:nvPicPr>
          <p:cNvPr id="5" name="Content Placeholder 4">
            <a:extLst>
              <a:ext uri="{FF2B5EF4-FFF2-40B4-BE49-F238E27FC236}">
                <a16:creationId xmlns:a16="http://schemas.microsoft.com/office/drawing/2014/main" id="{A75C521D-8663-852C-00D9-6884FFEF466F}"/>
              </a:ext>
            </a:extLst>
          </p:cNvPr>
          <p:cNvPicPr>
            <a:picLocks noGrp="1"/>
          </p:cNvPicPr>
          <p:nvPr>
            <p:ph idx="1"/>
          </p:nvPr>
        </p:nvPicPr>
        <p:blipFill>
          <a:blip r:embed="rId2"/>
          <a:stretch>
            <a:fillRect/>
          </a:stretch>
        </p:blipFill>
        <p:spPr>
          <a:xfrm>
            <a:off x="2231136" y="2354580"/>
            <a:ext cx="7729728" cy="3538727"/>
          </a:xfrm>
          <a:prstGeom prst="rect">
            <a:avLst/>
          </a:prstGeom>
        </p:spPr>
      </p:pic>
    </p:spTree>
    <p:extLst>
      <p:ext uri="{BB962C8B-B14F-4D97-AF65-F5344CB8AC3E}">
        <p14:creationId xmlns:p14="http://schemas.microsoft.com/office/powerpoint/2010/main" val="269055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B045-67F9-1CBF-FC0C-FFD035B57D94}"/>
              </a:ext>
            </a:extLst>
          </p:cNvPr>
          <p:cNvSpPr>
            <a:spLocks noGrp="1"/>
          </p:cNvSpPr>
          <p:nvPr>
            <p:ph type="title"/>
          </p:nvPr>
        </p:nvSpPr>
        <p:spPr/>
        <p:txBody>
          <a:bodyPr/>
          <a:lstStyle/>
          <a:p>
            <a:r>
              <a:rPr lang="en-IN" b="1" dirty="0">
                <a:solidFill>
                  <a:srgbClr val="FF0000"/>
                </a:solidFill>
              </a:rPr>
              <a:t>FLOWCHART </a:t>
            </a:r>
          </a:p>
        </p:txBody>
      </p:sp>
      <p:pic>
        <p:nvPicPr>
          <p:cNvPr id="12" name="Content Placeholder 11">
            <a:extLst>
              <a:ext uri="{FF2B5EF4-FFF2-40B4-BE49-F238E27FC236}">
                <a16:creationId xmlns:a16="http://schemas.microsoft.com/office/drawing/2014/main" id="{0CB440A0-20D5-6466-B495-9BB38EEB0744}"/>
              </a:ext>
            </a:extLst>
          </p:cNvPr>
          <p:cNvPicPr>
            <a:picLocks noGrp="1" noChangeAspect="1"/>
          </p:cNvPicPr>
          <p:nvPr>
            <p:ph idx="1"/>
          </p:nvPr>
        </p:nvPicPr>
        <p:blipFill>
          <a:blip r:embed="rId2"/>
          <a:stretch>
            <a:fillRect/>
          </a:stretch>
        </p:blipFill>
        <p:spPr>
          <a:xfrm>
            <a:off x="4021449" y="2638425"/>
            <a:ext cx="4149102" cy="3101975"/>
          </a:xfrm>
        </p:spPr>
      </p:pic>
    </p:spTree>
    <p:extLst>
      <p:ext uri="{BB962C8B-B14F-4D97-AF65-F5344CB8AC3E}">
        <p14:creationId xmlns:p14="http://schemas.microsoft.com/office/powerpoint/2010/main" val="3141423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5E4D-1AB7-A0CF-4BC0-A6CB22BE46DB}"/>
              </a:ext>
            </a:extLst>
          </p:cNvPr>
          <p:cNvSpPr>
            <a:spLocks noGrp="1"/>
          </p:cNvSpPr>
          <p:nvPr>
            <p:ph type="title"/>
          </p:nvPr>
        </p:nvSpPr>
        <p:spPr/>
        <p:txBody>
          <a:bodyPr/>
          <a:lstStyle/>
          <a:p>
            <a:r>
              <a:rPr lang="en-IN" b="1" dirty="0">
                <a:solidFill>
                  <a:srgbClr val="FF0000"/>
                </a:solidFill>
              </a:rPr>
              <a:t>HOME PAGE</a:t>
            </a:r>
          </a:p>
        </p:txBody>
      </p:sp>
      <p:pic>
        <p:nvPicPr>
          <p:cNvPr id="14" name="Content Placeholder 13">
            <a:extLst>
              <a:ext uri="{FF2B5EF4-FFF2-40B4-BE49-F238E27FC236}">
                <a16:creationId xmlns:a16="http://schemas.microsoft.com/office/drawing/2014/main" id="{DE73F142-89EC-29F1-58CC-48B1A199F12D}"/>
              </a:ext>
            </a:extLst>
          </p:cNvPr>
          <p:cNvPicPr>
            <a:picLocks noGrp="1" noChangeAspect="1"/>
          </p:cNvPicPr>
          <p:nvPr>
            <p:ph idx="1"/>
          </p:nvPr>
        </p:nvPicPr>
        <p:blipFill>
          <a:blip r:embed="rId2"/>
          <a:stretch>
            <a:fillRect/>
          </a:stretch>
        </p:blipFill>
        <p:spPr>
          <a:xfrm>
            <a:off x="5782911" y="2638425"/>
            <a:ext cx="626179" cy="3101975"/>
          </a:xfrm>
        </p:spPr>
      </p:pic>
    </p:spTree>
    <p:extLst>
      <p:ext uri="{BB962C8B-B14F-4D97-AF65-F5344CB8AC3E}">
        <p14:creationId xmlns:p14="http://schemas.microsoft.com/office/powerpoint/2010/main" val="287552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D162-69A6-AE8B-89E2-648A059C3869}"/>
              </a:ext>
            </a:extLst>
          </p:cNvPr>
          <p:cNvSpPr>
            <a:spLocks noGrp="1"/>
          </p:cNvSpPr>
          <p:nvPr>
            <p:ph type="title"/>
          </p:nvPr>
        </p:nvSpPr>
        <p:spPr/>
        <p:txBody>
          <a:bodyPr/>
          <a:lstStyle/>
          <a:p>
            <a:r>
              <a:rPr lang="en-IN" b="1" dirty="0">
                <a:solidFill>
                  <a:srgbClr val="FF0000"/>
                </a:solidFill>
              </a:rPr>
              <a:t>ADMIN LOGIN</a:t>
            </a:r>
          </a:p>
        </p:txBody>
      </p:sp>
      <p:pic>
        <p:nvPicPr>
          <p:cNvPr id="5" name="Content Placeholder 4">
            <a:extLst>
              <a:ext uri="{FF2B5EF4-FFF2-40B4-BE49-F238E27FC236}">
                <a16:creationId xmlns:a16="http://schemas.microsoft.com/office/drawing/2014/main" id="{F99AB08A-B67C-AD31-FD37-57356632EC04}"/>
              </a:ext>
            </a:extLst>
          </p:cNvPr>
          <p:cNvPicPr>
            <a:picLocks noGrp="1" noChangeAspect="1"/>
          </p:cNvPicPr>
          <p:nvPr>
            <p:ph idx="1"/>
          </p:nvPr>
        </p:nvPicPr>
        <p:blipFill>
          <a:blip r:embed="rId2"/>
          <a:stretch>
            <a:fillRect/>
          </a:stretch>
        </p:blipFill>
        <p:spPr>
          <a:xfrm>
            <a:off x="2653701" y="2638425"/>
            <a:ext cx="6884599" cy="3101975"/>
          </a:xfrm>
        </p:spPr>
      </p:pic>
    </p:spTree>
    <p:extLst>
      <p:ext uri="{BB962C8B-B14F-4D97-AF65-F5344CB8AC3E}">
        <p14:creationId xmlns:p14="http://schemas.microsoft.com/office/powerpoint/2010/main" val="874340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51996-8242-31A4-6F2E-F89BE3EC3415}"/>
              </a:ext>
            </a:extLst>
          </p:cNvPr>
          <p:cNvSpPr>
            <a:spLocks noGrp="1"/>
          </p:cNvSpPr>
          <p:nvPr>
            <p:ph type="title"/>
          </p:nvPr>
        </p:nvSpPr>
        <p:spPr/>
        <p:txBody>
          <a:bodyPr/>
          <a:lstStyle/>
          <a:p>
            <a:r>
              <a:rPr lang="en-IN" b="1" dirty="0">
                <a:solidFill>
                  <a:srgbClr val="FF0000"/>
                </a:solidFill>
              </a:rPr>
              <a:t>ADMIN HOME PAGE</a:t>
            </a:r>
          </a:p>
        </p:txBody>
      </p:sp>
      <p:pic>
        <p:nvPicPr>
          <p:cNvPr id="5" name="Content Placeholder 4">
            <a:extLst>
              <a:ext uri="{FF2B5EF4-FFF2-40B4-BE49-F238E27FC236}">
                <a16:creationId xmlns:a16="http://schemas.microsoft.com/office/drawing/2014/main" id="{07B6BBFB-7C1B-6E6E-5415-7B70A8DFF5E4}"/>
              </a:ext>
            </a:extLst>
          </p:cNvPr>
          <p:cNvPicPr>
            <a:picLocks noGrp="1" noChangeAspect="1"/>
          </p:cNvPicPr>
          <p:nvPr>
            <p:ph idx="1"/>
          </p:nvPr>
        </p:nvPicPr>
        <p:blipFill>
          <a:blip r:embed="rId2"/>
          <a:stretch>
            <a:fillRect/>
          </a:stretch>
        </p:blipFill>
        <p:spPr>
          <a:xfrm>
            <a:off x="2653701" y="2638425"/>
            <a:ext cx="6884599" cy="3101975"/>
          </a:xfrm>
        </p:spPr>
      </p:pic>
    </p:spTree>
    <p:extLst>
      <p:ext uri="{BB962C8B-B14F-4D97-AF65-F5344CB8AC3E}">
        <p14:creationId xmlns:p14="http://schemas.microsoft.com/office/powerpoint/2010/main" val="1874656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E6116-A13D-B54B-732E-53FE279EDE0F}"/>
              </a:ext>
            </a:extLst>
          </p:cNvPr>
          <p:cNvSpPr>
            <a:spLocks noGrp="1"/>
          </p:cNvSpPr>
          <p:nvPr>
            <p:ph type="title"/>
          </p:nvPr>
        </p:nvSpPr>
        <p:spPr/>
        <p:txBody>
          <a:bodyPr/>
          <a:lstStyle/>
          <a:p>
            <a:r>
              <a:rPr lang="en-US" sz="2800" b="1" spc="-15" dirty="0">
                <a:solidFill>
                  <a:srgbClr val="D82128"/>
                </a:solidFill>
                <a:latin typeface="Roboto"/>
                <a:cs typeface="Roboto"/>
              </a:rPr>
              <a:t>AIM OF THE PROJECT</a:t>
            </a:r>
            <a:br>
              <a:rPr lang="en-US" sz="2800" b="1" dirty="0">
                <a:latin typeface="Roboto"/>
                <a:cs typeface="Roboto"/>
              </a:rPr>
            </a:br>
            <a:endParaRPr lang="en-IN" dirty="0"/>
          </a:p>
        </p:txBody>
      </p:sp>
      <p:sp>
        <p:nvSpPr>
          <p:cNvPr id="3" name="Content Placeholder 2">
            <a:extLst>
              <a:ext uri="{FF2B5EF4-FFF2-40B4-BE49-F238E27FC236}">
                <a16:creationId xmlns:a16="http://schemas.microsoft.com/office/drawing/2014/main" id="{5234E400-A545-88EA-9240-DBC1F18CF741}"/>
              </a:ext>
            </a:extLst>
          </p:cNvPr>
          <p:cNvSpPr>
            <a:spLocks noGrp="1"/>
          </p:cNvSpPr>
          <p:nvPr>
            <p:ph idx="1"/>
          </p:nvPr>
        </p:nvSpPr>
        <p:spPr/>
        <p:txBody>
          <a:bodyPr>
            <a:normAutofit fontScale="55000" lnSpcReduction="20000"/>
          </a:bodyPr>
          <a:lstStyle/>
          <a:p>
            <a:pPr algn="just">
              <a:lnSpc>
                <a:spcPct val="150000"/>
              </a:lnSpc>
              <a:buFont typeface="Wingdings" panose="05000000000000000000" pitchFamily="2" charset="2"/>
              <a:buChar char="Ø"/>
            </a:pPr>
            <a:r>
              <a:rPr lang="en-US" sz="1800" dirty="0">
                <a:latin typeface="RobotoRegular"/>
              </a:rPr>
              <a:t>In this application booking appointment systems are prevalent currently either online or using traditional queuing systems. Several businesses like book appointment use different Web-based appointment systems for their patients which make appointments process more efficient, thereby minimizing patient’s waiting time and maximizing the total number of patients served.</a:t>
            </a:r>
          </a:p>
          <a:p>
            <a:pPr algn="just">
              <a:lnSpc>
                <a:spcPct val="150000"/>
              </a:lnSpc>
              <a:buFont typeface="Wingdings" panose="05000000000000000000" pitchFamily="2" charset="2"/>
              <a:buChar char="Ø"/>
            </a:pPr>
            <a:r>
              <a:rPr lang="en-US" sz="1800" dirty="0">
                <a:latin typeface="RobotoRegular"/>
              </a:rPr>
              <a:t>Student-teacher booking appointment app is that it allows students to customize their booking process. This includes the ability to select the timeframe, the location, and even the type of appointment they'd like to book. This way, students can easily find the best appointment that fits their needs and schedule.</a:t>
            </a:r>
          </a:p>
          <a:p>
            <a:pPr algn="just">
              <a:lnSpc>
                <a:spcPct val="150000"/>
              </a:lnSpc>
              <a:buFont typeface="Wingdings" panose="05000000000000000000" pitchFamily="2" charset="2"/>
              <a:buChar char="Ø"/>
            </a:pPr>
            <a:r>
              <a:rPr lang="en-US" sz="1800" dirty="0">
                <a:latin typeface="RobotoRegular"/>
              </a:rPr>
              <a:t>This study presents a web based appointment booking system through web or mobile devices that assists both students and lecturers to be acquainted with the time of appointment wherever they are.</a:t>
            </a:r>
          </a:p>
          <a:p>
            <a:pPr algn="just">
              <a:lnSpc>
                <a:spcPct val="150000"/>
              </a:lnSpc>
              <a:buFont typeface="Wingdings" panose="05000000000000000000" pitchFamily="2" charset="2"/>
              <a:buChar char="Ø"/>
            </a:pPr>
            <a:r>
              <a:rPr lang="en-US" sz="1800" dirty="0">
                <a:latin typeface="RobotoRegular"/>
              </a:rPr>
              <a:t>The system allows students and lecturers to simply gain access to the system by connecting to the Internet. It also enables students to drop any message which consists of the purpose and time of the appointment</a:t>
            </a:r>
          </a:p>
          <a:p>
            <a:pPr algn="just">
              <a:lnSpc>
                <a:spcPct val="150000"/>
              </a:lnSpc>
              <a:buFont typeface="Wingdings" panose="05000000000000000000" pitchFamily="2" charset="2"/>
              <a:buChar char="Ø"/>
            </a:pPr>
            <a:r>
              <a:rPr lang="en-US" sz="1800" dirty="0">
                <a:latin typeface="RobotoRegular"/>
              </a:rPr>
              <a:t>Student-teacher booking appointment apps are incredibly helpful for students and teachers alike. They make the entire booking process simple and efficient, and with customizable options, students can make sure that their appointments fit their needs. </a:t>
            </a:r>
            <a:endParaRPr lang="en-US" sz="1800" dirty="0">
              <a:solidFill>
                <a:srgbClr val="000000"/>
              </a:solidFill>
              <a:latin typeface="RobotoRegular"/>
            </a:endParaRPr>
          </a:p>
          <a:p>
            <a:endParaRPr lang="en-IN" dirty="0"/>
          </a:p>
        </p:txBody>
      </p:sp>
    </p:spTree>
    <p:extLst>
      <p:ext uri="{BB962C8B-B14F-4D97-AF65-F5344CB8AC3E}">
        <p14:creationId xmlns:p14="http://schemas.microsoft.com/office/powerpoint/2010/main" val="2103976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8D892-33ED-4ABB-162F-DDFEE798CF4E}"/>
              </a:ext>
            </a:extLst>
          </p:cNvPr>
          <p:cNvSpPr>
            <a:spLocks noGrp="1"/>
          </p:cNvSpPr>
          <p:nvPr>
            <p:ph type="title"/>
          </p:nvPr>
        </p:nvSpPr>
        <p:spPr/>
        <p:txBody>
          <a:bodyPr/>
          <a:lstStyle/>
          <a:p>
            <a:r>
              <a:rPr lang="en-IN" b="1" dirty="0">
                <a:solidFill>
                  <a:srgbClr val="FF0000"/>
                </a:solidFill>
              </a:rPr>
              <a:t>ADD/UPDATE/DELETE. TEACHERS PAGE</a:t>
            </a:r>
          </a:p>
        </p:txBody>
      </p:sp>
      <p:pic>
        <p:nvPicPr>
          <p:cNvPr id="5" name="Content Placeholder 4">
            <a:extLst>
              <a:ext uri="{FF2B5EF4-FFF2-40B4-BE49-F238E27FC236}">
                <a16:creationId xmlns:a16="http://schemas.microsoft.com/office/drawing/2014/main" id="{772810F3-DDC4-723C-4927-1FEA9C9DE4BE}"/>
              </a:ext>
            </a:extLst>
          </p:cNvPr>
          <p:cNvPicPr>
            <a:picLocks noGrp="1" noChangeAspect="1"/>
          </p:cNvPicPr>
          <p:nvPr>
            <p:ph idx="1"/>
          </p:nvPr>
        </p:nvPicPr>
        <p:blipFill>
          <a:blip r:embed="rId2"/>
          <a:stretch>
            <a:fillRect/>
          </a:stretch>
        </p:blipFill>
        <p:spPr>
          <a:xfrm>
            <a:off x="3081955" y="2638425"/>
            <a:ext cx="6028090" cy="3101975"/>
          </a:xfrm>
        </p:spPr>
      </p:pic>
    </p:spTree>
    <p:extLst>
      <p:ext uri="{BB962C8B-B14F-4D97-AF65-F5344CB8AC3E}">
        <p14:creationId xmlns:p14="http://schemas.microsoft.com/office/powerpoint/2010/main" val="968808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DC10-E4AC-0EA6-2EEC-D8450B8664B9}"/>
              </a:ext>
            </a:extLst>
          </p:cNvPr>
          <p:cNvSpPr>
            <a:spLocks noGrp="1"/>
          </p:cNvSpPr>
          <p:nvPr>
            <p:ph type="title"/>
          </p:nvPr>
        </p:nvSpPr>
        <p:spPr/>
        <p:txBody>
          <a:bodyPr/>
          <a:lstStyle/>
          <a:p>
            <a:r>
              <a:rPr lang="en-IN" b="1" dirty="0">
                <a:solidFill>
                  <a:srgbClr val="FF0000"/>
                </a:solidFill>
              </a:rPr>
              <a:t>TEACHER DETAILS</a:t>
            </a:r>
          </a:p>
        </p:txBody>
      </p:sp>
      <p:pic>
        <p:nvPicPr>
          <p:cNvPr id="5" name="Content Placeholder 4">
            <a:extLst>
              <a:ext uri="{FF2B5EF4-FFF2-40B4-BE49-F238E27FC236}">
                <a16:creationId xmlns:a16="http://schemas.microsoft.com/office/drawing/2014/main" id="{3788FF70-13A9-757E-DD07-4A744241D7E6}"/>
              </a:ext>
            </a:extLst>
          </p:cNvPr>
          <p:cNvPicPr>
            <a:picLocks noGrp="1" noChangeAspect="1"/>
          </p:cNvPicPr>
          <p:nvPr>
            <p:ph idx="1"/>
          </p:nvPr>
        </p:nvPicPr>
        <p:blipFill>
          <a:blip r:embed="rId2"/>
          <a:stretch>
            <a:fillRect/>
          </a:stretch>
        </p:blipFill>
        <p:spPr>
          <a:xfrm>
            <a:off x="3081955" y="2638425"/>
            <a:ext cx="6028090" cy="3101975"/>
          </a:xfrm>
        </p:spPr>
      </p:pic>
    </p:spTree>
    <p:extLst>
      <p:ext uri="{BB962C8B-B14F-4D97-AF65-F5344CB8AC3E}">
        <p14:creationId xmlns:p14="http://schemas.microsoft.com/office/powerpoint/2010/main" val="3861400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82C0-8BB7-AC16-7CDE-DC8212D65896}"/>
              </a:ext>
            </a:extLst>
          </p:cNvPr>
          <p:cNvSpPr>
            <a:spLocks noGrp="1"/>
          </p:cNvSpPr>
          <p:nvPr>
            <p:ph type="title"/>
          </p:nvPr>
        </p:nvSpPr>
        <p:spPr/>
        <p:txBody>
          <a:bodyPr/>
          <a:lstStyle/>
          <a:p>
            <a:r>
              <a:rPr lang="en-IN" b="1" dirty="0">
                <a:solidFill>
                  <a:srgbClr val="FF0000"/>
                </a:solidFill>
              </a:rPr>
              <a:t>STUDENT LOGIN /REGISTER</a:t>
            </a:r>
          </a:p>
        </p:txBody>
      </p:sp>
      <p:pic>
        <p:nvPicPr>
          <p:cNvPr id="5" name="Content Placeholder 4">
            <a:extLst>
              <a:ext uri="{FF2B5EF4-FFF2-40B4-BE49-F238E27FC236}">
                <a16:creationId xmlns:a16="http://schemas.microsoft.com/office/drawing/2014/main" id="{0E98334A-13B5-C917-B094-E322C4E1B1EC}"/>
              </a:ext>
            </a:extLst>
          </p:cNvPr>
          <p:cNvPicPr>
            <a:picLocks noGrp="1" noChangeAspect="1"/>
          </p:cNvPicPr>
          <p:nvPr>
            <p:ph idx="1"/>
          </p:nvPr>
        </p:nvPicPr>
        <p:blipFill>
          <a:blip r:embed="rId2"/>
          <a:stretch>
            <a:fillRect/>
          </a:stretch>
        </p:blipFill>
        <p:spPr>
          <a:xfrm>
            <a:off x="3137857" y="2638425"/>
            <a:ext cx="5916286" cy="3101975"/>
          </a:xfrm>
        </p:spPr>
      </p:pic>
    </p:spTree>
    <p:extLst>
      <p:ext uri="{BB962C8B-B14F-4D97-AF65-F5344CB8AC3E}">
        <p14:creationId xmlns:p14="http://schemas.microsoft.com/office/powerpoint/2010/main" val="3052019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80075-CFCE-750E-82F3-6F0F81A20081}"/>
              </a:ext>
            </a:extLst>
          </p:cNvPr>
          <p:cNvSpPr>
            <a:spLocks noGrp="1"/>
          </p:cNvSpPr>
          <p:nvPr>
            <p:ph type="title"/>
          </p:nvPr>
        </p:nvSpPr>
        <p:spPr/>
        <p:txBody>
          <a:bodyPr/>
          <a:lstStyle/>
          <a:p>
            <a:r>
              <a:rPr lang="en-IN" b="1" dirty="0">
                <a:solidFill>
                  <a:srgbClr val="FF0000"/>
                </a:solidFill>
              </a:rPr>
              <a:t>STUDENT HOME PAGE</a:t>
            </a:r>
          </a:p>
        </p:txBody>
      </p:sp>
      <p:pic>
        <p:nvPicPr>
          <p:cNvPr id="5" name="Content Placeholder 4">
            <a:extLst>
              <a:ext uri="{FF2B5EF4-FFF2-40B4-BE49-F238E27FC236}">
                <a16:creationId xmlns:a16="http://schemas.microsoft.com/office/drawing/2014/main" id="{A485C737-B19C-C36D-CA8A-43B75DFEAAB7}"/>
              </a:ext>
            </a:extLst>
          </p:cNvPr>
          <p:cNvPicPr>
            <a:picLocks noGrp="1" noChangeAspect="1"/>
          </p:cNvPicPr>
          <p:nvPr>
            <p:ph idx="1"/>
          </p:nvPr>
        </p:nvPicPr>
        <p:blipFill>
          <a:blip r:embed="rId2"/>
          <a:stretch>
            <a:fillRect/>
          </a:stretch>
        </p:blipFill>
        <p:spPr>
          <a:xfrm>
            <a:off x="5282260" y="2638425"/>
            <a:ext cx="1627481" cy="3101975"/>
          </a:xfrm>
        </p:spPr>
      </p:pic>
    </p:spTree>
    <p:extLst>
      <p:ext uri="{BB962C8B-B14F-4D97-AF65-F5344CB8AC3E}">
        <p14:creationId xmlns:p14="http://schemas.microsoft.com/office/powerpoint/2010/main" val="4087023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79863-A022-DA8A-C466-BA0ED5483950}"/>
              </a:ext>
            </a:extLst>
          </p:cNvPr>
          <p:cNvSpPr>
            <a:spLocks noGrp="1"/>
          </p:cNvSpPr>
          <p:nvPr>
            <p:ph type="title"/>
          </p:nvPr>
        </p:nvSpPr>
        <p:spPr>
          <a:xfrm>
            <a:off x="2525257" y="1117600"/>
            <a:ext cx="7729728" cy="1188720"/>
          </a:xfrm>
        </p:spPr>
        <p:txBody>
          <a:bodyPr/>
          <a:lstStyle/>
          <a:p>
            <a:r>
              <a:rPr lang="en-IN" b="1" dirty="0">
                <a:solidFill>
                  <a:srgbClr val="FF0000"/>
                </a:solidFill>
              </a:rPr>
              <a:t>SEARCH TEACHERS</a:t>
            </a:r>
          </a:p>
        </p:txBody>
      </p:sp>
      <p:pic>
        <p:nvPicPr>
          <p:cNvPr id="5" name="Content Placeholder 4">
            <a:extLst>
              <a:ext uri="{FF2B5EF4-FFF2-40B4-BE49-F238E27FC236}">
                <a16:creationId xmlns:a16="http://schemas.microsoft.com/office/drawing/2014/main" id="{95825FC7-24DC-B50B-12DF-F5AB93F7F625}"/>
              </a:ext>
            </a:extLst>
          </p:cNvPr>
          <p:cNvPicPr>
            <a:picLocks noGrp="1" noChangeAspect="1"/>
          </p:cNvPicPr>
          <p:nvPr>
            <p:ph idx="1"/>
          </p:nvPr>
        </p:nvPicPr>
        <p:blipFill>
          <a:blip r:embed="rId2"/>
          <a:stretch>
            <a:fillRect/>
          </a:stretch>
        </p:blipFill>
        <p:spPr>
          <a:xfrm>
            <a:off x="2525257" y="2638425"/>
            <a:ext cx="7141487" cy="3101975"/>
          </a:xfrm>
        </p:spPr>
      </p:pic>
    </p:spTree>
    <p:extLst>
      <p:ext uri="{BB962C8B-B14F-4D97-AF65-F5344CB8AC3E}">
        <p14:creationId xmlns:p14="http://schemas.microsoft.com/office/powerpoint/2010/main" val="1636992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55F71-4D21-8441-2D0A-456CE3746F21}"/>
              </a:ext>
            </a:extLst>
          </p:cNvPr>
          <p:cNvSpPr>
            <a:spLocks noGrp="1"/>
          </p:cNvSpPr>
          <p:nvPr>
            <p:ph type="title"/>
          </p:nvPr>
        </p:nvSpPr>
        <p:spPr/>
        <p:txBody>
          <a:bodyPr/>
          <a:lstStyle/>
          <a:p>
            <a:r>
              <a:rPr lang="en-IN" b="1" dirty="0">
                <a:solidFill>
                  <a:srgbClr val="FF0000"/>
                </a:solidFill>
              </a:rPr>
              <a:t>APPOINTMENTS BOOKING</a:t>
            </a:r>
          </a:p>
        </p:txBody>
      </p:sp>
      <p:pic>
        <p:nvPicPr>
          <p:cNvPr id="5" name="Content Placeholder 4">
            <a:extLst>
              <a:ext uri="{FF2B5EF4-FFF2-40B4-BE49-F238E27FC236}">
                <a16:creationId xmlns:a16="http://schemas.microsoft.com/office/drawing/2014/main" id="{72F61556-245B-7275-76D6-EDEBEF6AC513}"/>
              </a:ext>
            </a:extLst>
          </p:cNvPr>
          <p:cNvPicPr>
            <a:picLocks noGrp="1" noChangeAspect="1"/>
          </p:cNvPicPr>
          <p:nvPr>
            <p:ph idx="1"/>
          </p:nvPr>
        </p:nvPicPr>
        <p:blipFill>
          <a:blip r:embed="rId2"/>
          <a:stretch>
            <a:fillRect/>
          </a:stretch>
        </p:blipFill>
        <p:spPr>
          <a:xfrm>
            <a:off x="2932499" y="2638425"/>
            <a:ext cx="6327003" cy="3101975"/>
          </a:xfrm>
        </p:spPr>
      </p:pic>
    </p:spTree>
    <p:extLst>
      <p:ext uri="{BB962C8B-B14F-4D97-AF65-F5344CB8AC3E}">
        <p14:creationId xmlns:p14="http://schemas.microsoft.com/office/powerpoint/2010/main" val="2595907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6DC21-0089-51EF-66C7-2A4BA6E0AF2D}"/>
              </a:ext>
            </a:extLst>
          </p:cNvPr>
          <p:cNvSpPr>
            <a:spLocks noGrp="1"/>
          </p:cNvSpPr>
          <p:nvPr>
            <p:ph type="title"/>
          </p:nvPr>
        </p:nvSpPr>
        <p:spPr/>
        <p:txBody>
          <a:bodyPr/>
          <a:lstStyle/>
          <a:p>
            <a:r>
              <a:rPr lang="en-IN" b="1" dirty="0">
                <a:solidFill>
                  <a:srgbClr val="FF0000"/>
                </a:solidFill>
              </a:rPr>
              <a:t>SEND MESSAGE TO TEACHERS</a:t>
            </a:r>
          </a:p>
        </p:txBody>
      </p:sp>
      <p:pic>
        <p:nvPicPr>
          <p:cNvPr id="5" name="Content Placeholder 4">
            <a:extLst>
              <a:ext uri="{FF2B5EF4-FFF2-40B4-BE49-F238E27FC236}">
                <a16:creationId xmlns:a16="http://schemas.microsoft.com/office/drawing/2014/main" id="{93FFF4B4-B929-EF3A-00EB-EC0500AF76A7}"/>
              </a:ext>
            </a:extLst>
          </p:cNvPr>
          <p:cNvPicPr>
            <a:picLocks noGrp="1" noChangeAspect="1"/>
          </p:cNvPicPr>
          <p:nvPr>
            <p:ph idx="1"/>
          </p:nvPr>
        </p:nvPicPr>
        <p:blipFill>
          <a:blip r:embed="rId2"/>
          <a:stretch>
            <a:fillRect/>
          </a:stretch>
        </p:blipFill>
        <p:spPr>
          <a:xfrm>
            <a:off x="2773225" y="2638425"/>
            <a:ext cx="6645550" cy="3101975"/>
          </a:xfrm>
        </p:spPr>
      </p:pic>
    </p:spTree>
    <p:extLst>
      <p:ext uri="{BB962C8B-B14F-4D97-AF65-F5344CB8AC3E}">
        <p14:creationId xmlns:p14="http://schemas.microsoft.com/office/powerpoint/2010/main" val="1786309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70397-F0DC-67FE-9E59-6B2B4D711C3C}"/>
              </a:ext>
            </a:extLst>
          </p:cNvPr>
          <p:cNvSpPr>
            <a:spLocks noGrp="1"/>
          </p:cNvSpPr>
          <p:nvPr>
            <p:ph type="title"/>
          </p:nvPr>
        </p:nvSpPr>
        <p:spPr/>
        <p:txBody>
          <a:bodyPr/>
          <a:lstStyle/>
          <a:p>
            <a:r>
              <a:rPr lang="en-IN" b="1" dirty="0">
                <a:solidFill>
                  <a:srgbClr val="FF0000"/>
                </a:solidFill>
              </a:rPr>
              <a:t>TEACHER LOGIN</a:t>
            </a:r>
          </a:p>
        </p:txBody>
      </p:sp>
      <p:pic>
        <p:nvPicPr>
          <p:cNvPr id="5" name="Content Placeholder 4">
            <a:extLst>
              <a:ext uri="{FF2B5EF4-FFF2-40B4-BE49-F238E27FC236}">
                <a16:creationId xmlns:a16="http://schemas.microsoft.com/office/drawing/2014/main" id="{5B972A8B-5424-543D-5AA8-F2390198B69D}"/>
              </a:ext>
            </a:extLst>
          </p:cNvPr>
          <p:cNvPicPr>
            <a:picLocks noGrp="1" noChangeAspect="1"/>
          </p:cNvPicPr>
          <p:nvPr>
            <p:ph idx="1"/>
          </p:nvPr>
        </p:nvPicPr>
        <p:blipFill>
          <a:blip r:embed="rId2"/>
          <a:stretch>
            <a:fillRect/>
          </a:stretch>
        </p:blipFill>
        <p:spPr>
          <a:xfrm>
            <a:off x="2653701" y="2638425"/>
            <a:ext cx="6884599" cy="3101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5722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5469D-24B9-C56B-8FE9-E07417EF1576}"/>
              </a:ext>
            </a:extLst>
          </p:cNvPr>
          <p:cNvSpPr>
            <a:spLocks noGrp="1"/>
          </p:cNvSpPr>
          <p:nvPr>
            <p:ph type="title"/>
          </p:nvPr>
        </p:nvSpPr>
        <p:spPr/>
        <p:txBody>
          <a:bodyPr/>
          <a:lstStyle/>
          <a:p>
            <a:r>
              <a:rPr lang="en-IN" b="1" dirty="0">
                <a:solidFill>
                  <a:srgbClr val="FF0000"/>
                </a:solidFill>
              </a:rPr>
              <a:t>TEACHER HOME PAGE</a:t>
            </a:r>
          </a:p>
        </p:txBody>
      </p:sp>
      <p:pic>
        <p:nvPicPr>
          <p:cNvPr id="9" name="Content Placeholder 8">
            <a:extLst>
              <a:ext uri="{FF2B5EF4-FFF2-40B4-BE49-F238E27FC236}">
                <a16:creationId xmlns:a16="http://schemas.microsoft.com/office/drawing/2014/main" id="{48736072-A93F-25D9-F683-7F1EAAAE9FAA}"/>
              </a:ext>
            </a:extLst>
          </p:cNvPr>
          <p:cNvPicPr>
            <a:picLocks noGrp="1" noChangeAspect="1"/>
          </p:cNvPicPr>
          <p:nvPr>
            <p:ph idx="1"/>
          </p:nvPr>
        </p:nvPicPr>
        <p:blipFill>
          <a:blip r:embed="rId2"/>
          <a:stretch>
            <a:fillRect/>
          </a:stretch>
        </p:blipFill>
        <p:spPr>
          <a:xfrm>
            <a:off x="5492621" y="2638425"/>
            <a:ext cx="1206758" cy="3101975"/>
          </a:xfrm>
        </p:spPr>
      </p:pic>
    </p:spTree>
    <p:extLst>
      <p:ext uri="{BB962C8B-B14F-4D97-AF65-F5344CB8AC3E}">
        <p14:creationId xmlns:p14="http://schemas.microsoft.com/office/powerpoint/2010/main" val="36232793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F55D6-3EDA-B767-840D-563508EF2BED}"/>
              </a:ext>
            </a:extLst>
          </p:cNvPr>
          <p:cNvSpPr>
            <a:spLocks noGrp="1"/>
          </p:cNvSpPr>
          <p:nvPr>
            <p:ph type="title"/>
          </p:nvPr>
        </p:nvSpPr>
        <p:spPr/>
        <p:txBody>
          <a:bodyPr/>
          <a:lstStyle/>
          <a:p>
            <a:r>
              <a:rPr lang="en-IN" b="1" dirty="0">
                <a:solidFill>
                  <a:srgbClr val="FF0000"/>
                </a:solidFill>
              </a:rPr>
              <a:t>SCHEDULE MANAGE </a:t>
            </a:r>
          </a:p>
        </p:txBody>
      </p:sp>
      <p:pic>
        <p:nvPicPr>
          <p:cNvPr id="5" name="Content Placeholder 4">
            <a:extLst>
              <a:ext uri="{FF2B5EF4-FFF2-40B4-BE49-F238E27FC236}">
                <a16:creationId xmlns:a16="http://schemas.microsoft.com/office/drawing/2014/main" id="{3D3B0A5A-B4EB-DC08-5B46-09EA4FA27EB0}"/>
              </a:ext>
            </a:extLst>
          </p:cNvPr>
          <p:cNvPicPr>
            <a:picLocks noGrp="1" noChangeAspect="1"/>
          </p:cNvPicPr>
          <p:nvPr>
            <p:ph idx="1"/>
          </p:nvPr>
        </p:nvPicPr>
        <p:blipFill>
          <a:blip r:embed="rId2"/>
          <a:stretch>
            <a:fillRect/>
          </a:stretch>
        </p:blipFill>
        <p:spPr>
          <a:xfrm>
            <a:off x="3885933" y="2638425"/>
            <a:ext cx="4420135" cy="3101975"/>
          </a:xfrm>
        </p:spPr>
      </p:pic>
    </p:spTree>
    <p:extLst>
      <p:ext uri="{BB962C8B-B14F-4D97-AF65-F5344CB8AC3E}">
        <p14:creationId xmlns:p14="http://schemas.microsoft.com/office/powerpoint/2010/main" val="1201956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DA90-3131-A6D0-B101-04974CB2292C}"/>
              </a:ext>
            </a:extLst>
          </p:cNvPr>
          <p:cNvSpPr>
            <a:spLocks noGrp="1"/>
          </p:cNvSpPr>
          <p:nvPr>
            <p:ph type="title"/>
          </p:nvPr>
        </p:nvSpPr>
        <p:spPr/>
        <p:txBody>
          <a:bodyPr/>
          <a:lstStyle/>
          <a:p>
            <a:r>
              <a:rPr lang="en-US" sz="2800" b="1" spc="-15" dirty="0">
                <a:solidFill>
                  <a:srgbClr val="D82128"/>
                </a:solidFill>
                <a:latin typeface="Roboto"/>
                <a:cs typeface="Roboto"/>
              </a:rPr>
              <a:t>OBJECTIVE OF THIS PROJECT</a:t>
            </a:r>
            <a:br>
              <a:rPr lang="en-IN" sz="2800" dirty="0"/>
            </a:br>
            <a:endParaRPr lang="en-IN" dirty="0"/>
          </a:p>
        </p:txBody>
      </p:sp>
      <p:sp>
        <p:nvSpPr>
          <p:cNvPr id="3" name="Content Placeholder 2">
            <a:extLst>
              <a:ext uri="{FF2B5EF4-FFF2-40B4-BE49-F238E27FC236}">
                <a16:creationId xmlns:a16="http://schemas.microsoft.com/office/drawing/2014/main" id="{7B291ADC-026A-5465-9F2C-4E4CF87899B9}"/>
              </a:ext>
            </a:extLst>
          </p:cNvPr>
          <p:cNvSpPr>
            <a:spLocks noGrp="1"/>
          </p:cNvSpPr>
          <p:nvPr>
            <p:ph idx="1"/>
          </p:nvPr>
        </p:nvSpPr>
        <p:spPr>
          <a:xfrm>
            <a:off x="2231136" y="2491740"/>
            <a:ext cx="7987284" cy="4023360"/>
          </a:xfrm>
        </p:spPr>
        <p:txBody>
          <a:bodyPr>
            <a:normAutofit fontScale="85000" lnSpcReduction="10000"/>
          </a:bodyPr>
          <a:lstStyle/>
          <a:p>
            <a:pPr marL="0" indent="0" algn="just">
              <a:lnSpc>
                <a:spcPct val="150000"/>
              </a:lnSpc>
              <a:buNone/>
            </a:pPr>
            <a:r>
              <a:rPr lang="en-US" sz="1800" dirty="0">
                <a:latin typeface="RobotoRegular"/>
              </a:rPr>
              <a:t>The Student-Teacher Booking Appointment is compatible mainly with concept of Booking Appointment . The main objectives of our proposed system are as follows: </a:t>
            </a:r>
          </a:p>
          <a:p>
            <a:pPr algn="just">
              <a:lnSpc>
                <a:spcPct val="150000"/>
              </a:lnSpc>
              <a:buFont typeface="Wingdings" panose="05000000000000000000" pitchFamily="2" charset="2"/>
              <a:buChar char="Ø"/>
            </a:pPr>
            <a:r>
              <a:rPr lang="en-US" sz="1800" dirty="0">
                <a:latin typeface="RobotoRegular"/>
              </a:rPr>
              <a:t>The Student-Teacher Booking Appointment app is designed so that both students and teachers have an easy and efficient way to book appointments with each other. </a:t>
            </a:r>
          </a:p>
          <a:p>
            <a:pPr algn="just">
              <a:lnSpc>
                <a:spcPct val="150000"/>
              </a:lnSpc>
              <a:buFont typeface="Wingdings" panose="05000000000000000000" pitchFamily="2" charset="2"/>
              <a:buChar char="Ø"/>
            </a:pPr>
            <a:r>
              <a:rPr lang="en-US" sz="1800" dirty="0">
                <a:latin typeface="RobotoRegular"/>
              </a:rPr>
              <a:t>Once the appointment time arrives, you can easily attend the meeting with your teacher. Your teacher will also be able to access all the details regarding the appointment. </a:t>
            </a:r>
          </a:p>
          <a:p>
            <a:pPr algn="just">
              <a:lnSpc>
                <a:spcPct val="150000"/>
              </a:lnSpc>
              <a:buFont typeface="Wingdings" panose="05000000000000000000" pitchFamily="2" charset="2"/>
              <a:buChar char="Ø"/>
            </a:pPr>
            <a:r>
              <a:rPr lang="en-US" sz="1800" dirty="0">
                <a:latin typeface="RobotoRegular"/>
              </a:rPr>
              <a:t>For teachers, the app makes it easy to manage and monitor their students’ appointments. They can set their availability, create and manage appointments, send reminders, and review student progress reports. </a:t>
            </a:r>
          </a:p>
          <a:p>
            <a:endParaRPr lang="en-IN" dirty="0"/>
          </a:p>
        </p:txBody>
      </p:sp>
    </p:spTree>
    <p:extLst>
      <p:ext uri="{BB962C8B-B14F-4D97-AF65-F5344CB8AC3E}">
        <p14:creationId xmlns:p14="http://schemas.microsoft.com/office/powerpoint/2010/main" val="261527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52530-7224-12C7-7D22-534B86E03EC3}"/>
              </a:ext>
            </a:extLst>
          </p:cNvPr>
          <p:cNvSpPr>
            <a:spLocks noGrp="1"/>
          </p:cNvSpPr>
          <p:nvPr>
            <p:ph type="title"/>
          </p:nvPr>
        </p:nvSpPr>
        <p:spPr/>
        <p:txBody>
          <a:bodyPr/>
          <a:lstStyle/>
          <a:p>
            <a:r>
              <a:rPr lang="en-IN" b="1" dirty="0">
                <a:solidFill>
                  <a:srgbClr val="FF0000"/>
                </a:solidFill>
              </a:rPr>
              <a:t>APPOINTMENTS APPROVED /CANCEL </a:t>
            </a:r>
          </a:p>
        </p:txBody>
      </p:sp>
      <p:pic>
        <p:nvPicPr>
          <p:cNvPr id="5" name="Content Placeholder 4">
            <a:extLst>
              <a:ext uri="{FF2B5EF4-FFF2-40B4-BE49-F238E27FC236}">
                <a16:creationId xmlns:a16="http://schemas.microsoft.com/office/drawing/2014/main" id="{10940DF8-C362-0464-E172-D4645A856F47}"/>
              </a:ext>
            </a:extLst>
          </p:cNvPr>
          <p:cNvPicPr>
            <a:picLocks noGrp="1" noChangeAspect="1"/>
          </p:cNvPicPr>
          <p:nvPr>
            <p:ph idx="1"/>
          </p:nvPr>
        </p:nvPicPr>
        <p:blipFill>
          <a:blip r:embed="rId2"/>
          <a:stretch>
            <a:fillRect/>
          </a:stretch>
        </p:blipFill>
        <p:spPr>
          <a:xfrm>
            <a:off x="3955152" y="2638425"/>
            <a:ext cx="4281697" cy="3101975"/>
          </a:xfrm>
        </p:spPr>
      </p:pic>
    </p:spTree>
    <p:extLst>
      <p:ext uri="{BB962C8B-B14F-4D97-AF65-F5344CB8AC3E}">
        <p14:creationId xmlns:p14="http://schemas.microsoft.com/office/powerpoint/2010/main" val="1690354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0D0C-4C24-4931-C3E7-1B25FFFAF681}"/>
              </a:ext>
            </a:extLst>
          </p:cNvPr>
          <p:cNvSpPr>
            <a:spLocks noGrp="1"/>
          </p:cNvSpPr>
          <p:nvPr>
            <p:ph type="title"/>
          </p:nvPr>
        </p:nvSpPr>
        <p:spPr/>
        <p:txBody>
          <a:bodyPr/>
          <a:lstStyle/>
          <a:p>
            <a:r>
              <a:rPr lang="en-IN" b="1" dirty="0">
                <a:solidFill>
                  <a:srgbClr val="FF0000"/>
                </a:solidFill>
              </a:rPr>
              <a:t>MESSAGES </a:t>
            </a:r>
          </a:p>
        </p:txBody>
      </p:sp>
      <p:pic>
        <p:nvPicPr>
          <p:cNvPr id="13" name="Content Placeholder 12">
            <a:extLst>
              <a:ext uri="{FF2B5EF4-FFF2-40B4-BE49-F238E27FC236}">
                <a16:creationId xmlns:a16="http://schemas.microsoft.com/office/drawing/2014/main" id="{5FED4ABD-4C0B-3338-A2CA-2F1391FC73F1}"/>
              </a:ext>
            </a:extLst>
          </p:cNvPr>
          <p:cNvPicPr>
            <a:picLocks noGrp="1" noChangeAspect="1"/>
          </p:cNvPicPr>
          <p:nvPr>
            <p:ph idx="1"/>
          </p:nvPr>
        </p:nvPicPr>
        <p:blipFill>
          <a:blip r:embed="rId2"/>
          <a:stretch>
            <a:fillRect/>
          </a:stretch>
        </p:blipFill>
        <p:spPr>
          <a:xfrm>
            <a:off x="2230438" y="3251127"/>
            <a:ext cx="7731125" cy="18765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88152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2DB1-F155-EF04-96B6-AB46360562FD}"/>
              </a:ext>
            </a:extLst>
          </p:cNvPr>
          <p:cNvSpPr>
            <a:spLocks noGrp="1"/>
          </p:cNvSpPr>
          <p:nvPr>
            <p:ph type="title"/>
          </p:nvPr>
        </p:nvSpPr>
        <p:spPr/>
        <p:txBody>
          <a:bodyPr/>
          <a:lstStyle/>
          <a:p>
            <a:r>
              <a:rPr lang="en-IN" b="1" dirty="0">
                <a:solidFill>
                  <a:srgbClr val="FF0000"/>
                </a:solidFill>
              </a:rPr>
              <a:t>VIEW ALL APPOINTMENTS </a:t>
            </a:r>
          </a:p>
        </p:txBody>
      </p:sp>
      <p:pic>
        <p:nvPicPr>
          <p:cNvPr id="5" name="Content Placeholder 4">
            <a:extLst>
              <a:ext uri="{FF2B5EF4-FFF2-40B4-BE49-F238E27FC236}">
                <a16:creationId xmlns:a16="http://schemas.microsoft.com/office/drawing/2014/main" id="{E6C79F77-58FC-861F-3B87-05C6D8138559}"/>
              </a:ext>
            </a:extLst>
          </p:cNvPr>
          <p:cNvPicPr>
            <a:picLocks noGrp="1" noChangeAspect="1"/>
          </p:cNvPicPr>
          <p:nvPr>
            <p:ph idx="1"/>
          </p:nvPr>
        </p:nvPicPr>
        <p:blipFill>
          <a:blip r:embed="rId2"/>
          <a:stretch>
            <a:fillRect/>
          </a:stretch>
        </p:blipFill>
        <p:spPr>
          <a:xfrm>
            <a:off x="2653701" y="2638425"/>
            <a:ext cx="6884599" cy="3101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0924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7129B-324D-E074-78B9-17FD62E2BFB2}"/>
              </a:ext>
            </a:extLst>
          </p:cNvPr>
          <p:cNvSpPr>
            <a:spLocks noGrp="1"/>
          </p:cNvSpPr>
          <p:nvPr>
            <p:ph type="title"/>
          </p:nvPr>
        </p:nvSpPr>
        <p:spPr/>
        <p:txBody>
          <a:bodyPr/>
          <a:lstStyle/>
          <a:p>
            <a:r>
              <a:rPr lang="en-IN" b="1" dirty="0">
                <a:solidFill>
                  <a:srgbClr val="FF0000"/>
                </a:solidFill>
              </a:rPr>
              <a:t>SCREENSHOT </a:t>
            </a:r>
          </a:p>
        </p:txBody>
      </p:sp>
      <p:pic>
        <p:nvPicPr>
          <p:cNvPr id="5" name="Content Placeholder 4">
            <a:extLst>
              <a:ext uri="{FF2B5EF4-FFF2-40B4-BE49-F238E27FC236}">
                <a16:creationId xmlns:a16="http://schemas.microsoft.com/office/drawing/2014/main" id="{3C6FF223-5EA2-2DC8-2977-3EC3662D4613}"/>
              </a:ext>
            </a:extLst>
          </p:cNvPr>
          <p:cNvPicPr>
            <a:picLocks noGrp="1" noChangeAspect="1"/>
          </p:cNvPicPr>
          <p:nvPr>
            <p:ph idx="1"/>
          </p:nvPr>
        </p:nvPicPr>
        <p:blipFill>
          <a:blip r:embed="rId2"/>
          <a:stretch>
            <a:fillRect/>
          </a:stretch>
        </p:blipFill>
        <p:spPr>
          <a:xfrm>
            <a:off x="2653701" y="2638425"/>
            <a:ext cx="6884599" cy="3101975"/>
          </a:xfrm>
        </p:spPr>
      </p:pic>
    </p:spTree>
    <p:extLst>
      <p:ext uri="{BB962C8B-B14F-4D97-AF65-F5344CB8AC3E}">
        <p14:creationId xmlns:p14="http://schemas.microsoft.com/office/powerpoint/2010/main" val="1818991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D201-3BAB-0883-8CE5-877A79C3CDC5}"/>
              </a:ext>
            </a:extLst>
          </p:cNvPr>
          <p:cNvSpPr>
            <a:spLocks noGrp="1"/>
          </p:cNvSpPr>
          <p:nvPr>
            <p:ph type="title"/>
          </p:nvPr>
        </p:nvSpPr>
        <p:spPr/>
        <p:txBody>
          <a:bodyPr/>
          <a:lstStyle/>
          <a:p>
            <a:r>
              <a:rPr lang="en-IN" b="1" dirty="0">
                <a:solidFill>
                  <a:srgbClr val="FF0000"/>
                </a:solidFill>
              </a:rPr>
              <a:t>SCREENSHOT </a:t>
            </a:r>
          </a:p>
        </p:txBody>
      </p:sp>
      <p:pic>
        <p:nvPicPr>
          <p:cNvPr id="5" name="Content Placeholder 4">
            <a:extLst>
              <a:ext uri="{FF2B5EF4-FFF2-40B4-BE49-F238E27FC236}">
                <a16:creationId xmlns:a16="http://schemas.microsoft.com/office/drawing/2014/main" id="{958EE654-A840-604B-EA44-553CA89175A4}"/>
              </a:ext>
            </a:extLst>
          </p:cNvPr>
          <p:cNvPicPr>
            <a:picLocks noGrp="1" noChangeAspect="1"/>
          </p:cNvPicPr>
          <p:nvPr>
            <p:ph idx="1"/>
          </p:nvPr>
        </p:nvPicPr>
        <p:blipFill>
          <a:blip r:embed="rId2"/>
          <a:stretch>
            <a:fillRect/>
          </a:stretch>
        </p:blipFill>
        <p:spPr>
          <a:xfrm>
            <a:off x="2653701" y="2638425"/>
            <a:ext cx="6884599" cy="3101975"/>
          </a:xfrm>
        </p:spPr>
      </p:pic>
    </p:spTree>
    <p:extLst>
      <p:ext uri="{BB962C8B-B14F-4D97-AF65-F5344CB8AC3E}">
        <p14:creationId xmlns:p14="http://schemas.microsoft.com/office/powerpoint/2010/main" val="26415923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7F79-9161-A5F2-9F33-11C190845D3C}"/>
              </a:ext>
            </a:extLst>
          </p:cNvPr>
          <p:cNvSpPr>
            <a:spLocks noGrp="1"/>
          </p:cNvSpPr>
          <p:nvPr>
            <p:ph type="title"/>
          </p:nvPr>
        </p:nvSpPr>
        <p:spPr/>
        <p:txBody>
          <a:bodyPr/>
          <a:lstStyle/>
          <a:p>
            <a:r>
              <a:rPr lang="en-IN" b="1" dirty="0">
                <a:solidFill>
                  <a:srgbClr val="FF0000"/>
                </a:solidFill>
              </a:rPr>
              <a:t>SCREENSHOT </a:t>
            </a:r>
          </a:p>
        </p:txBody>
      </p:sp>
      <p:pic>
        <p:nvPicPr>
          <p:cNvPr id="5" name="Content Placeholder 4">
            <a:extLst>
              <a:ext uri="{FF2B5EF4-FFF2-40B4-BE49-F238E27FC236}">
                <a16:creationId xmlns:a16="http://schemas.microsoft.com/office/drawing/2014/main" id="{65BF2A92-3D27-7F68-8D9B-822637F07E0A}"/>
              </a:ext>
            </a:extLst>
          </p:cNvPr>
          <p:cNvPicPr>
            <a:picLocks noGrp="1" noChangeAspect="1"/>
          </p:cNvPicPr>
          <p:nvPr>
            <p:ph idx="1"/>
          </p:nvPr>
        </p:nvPicPr>
        <p:blipFill>
          <a:blip r:embed="rId2"/>
          <a:stretch>
            <a:fillRect/>
          </a:stretch>
        </p:blipFill>
        <p:spPr>
          <a:xfrm>
            <a:off x="2653701" y="2638425"/>
            <a:ext cx="6884599" cy="3101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1979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A0D8-AAC1-0339-03C0-6FE4D25A2F99}"/>
              </a:ext>
            </a:extLst>
          </p:cNvPr>
          <p:cNvSpPr>
            <a:spLocks noGrp="1"/>
          </p:cNvSpPr>
          <p:nvPr>
            <p:ph type="title"/>
          </p:nvPr>
        </p:nvSpPr>
        <p:spPr/>
        <p:txBody>
          <a:bodyPr/>
          <a:lstStyle/>
          <a:p>
            <a:r>
              <a:rPr lang="en-US" b="1" spc="-15" dirty="0">
                <a:solidFill>
                  <a:srgbClr val="D82128"/>
                </a:solidFill>
                <a:latin typeface="Roboto"/>
              </a:rPr>
              <a:t>CONCLUSION</a:t>
            </a:r>
            <a:endParaRPr lang="en-IN" dirty="0"/>
          </a:p>
        </p:txBody>
      </p:sp>
      <p:sp>
        <p:nvSpPr>
          <p:cNvPr id="3" name="Content Placeholder 2">
            <a:extLst>
              <a:ext uri="{FF2B5EF4-FFF2-40B4-BE49-F238E27FC236}">
                <a16:creationId xmlns:a16="http://schemas.microsoft.com/office/drawing/2014/main" id="{69F26A51-BAAA-C6C7-FC58-B0D26BE91C0D}"/>
              </a:ext>
            </a:extLst>
          </p:cNvPr>
          <p:cNvSpPr>
            <a:spLocks noGrp="1"/>
          </p:cNvSpPr>
          <p:nvPr>
            <p:ph idx="1"/>
          </p:nvPr>
        </p:nvSpPr>
        <p:spPr/>
        <p:txBody>
          <a:bodyPr>
            <a:normAutofit fontScale="62500" lnSpcReduction="20000"/>
          </a:bodyPr>
          <a:lstStyle/>
          <a:p>
            <a:pPr algn="just">
              <a:lnSpc>
                <a:spcPct val="150000"/>
              </a:lnSpc>
              <a:buFont typeface="Wingdings" panose="05000000000000000000" pitchFamily="2" charset="2"/>
              <a:buChar char="Ø"/>
            </a:pPr>
            <a:r>
              <a:rPr lang="en-US" sz="1800" dirty="0">
                <a:latin typeface="RobotoRegular"/>
              </a:rPr>
              <a:t>The student-teacher web-based booking appointment application developed for academic institutions provided a login menu and a registration form for new user this comprises of an interface that is user-friendly to capture password, username and registration codes, for the student to log in unto the account.</a:t>
            </a:r>
          </a:p>
          <a:p>
            <a:pPr algn="just">
              <a:lnSpc>
                <a:spcPct val="150000"/>
              </a:lnSpc>
              <a:buFont typeface="Wingdings" panose="05000000000000000000" pitchFamily="2" charset="2"/>
              <a:buChar char="Ø"/>
            </a:pPr>
            <a:r>
              <a:rPr lang="en-US" sz="1800" dirty="0">
                <a:latin typeface="RobotoRegular"/>
              </a:rPr>
              <a:t>The student-teacher booking appointment system has revolutionized the way teachers and students interact and communicate. This system has provided a convenient way for students to book appointments with their teachers and for teachers to manage their schedules and appointments. </a:t>
            </a:r>
          </a:p>
          <a:p>
            <a:pPr algn="just">
              <a:lnSpc>
                <a:spcPct val="150000"/>
              </a:lnSpc>
              <a:buFont typeface="Wingdings" panose="05000000000000000000" pitchFamily="2" charset="2"/>
              <a:buChar char="Ø"/>
            </a:pPr>
            <a:r>
              <a:rPr lang="en-US" sz="1800" dirty="0">
                <a:latin typeface="RobotoRegular"/>
              </a:rPr>
              <a:t>the student-teacher booking appointment system has been a great success. This system has enabled both teachers and students to be more organized, efficient, and productive. It has also allowed for better communication between teachers and students and has enabled teachers to better monitor student progress. </a:t>
            </a:r>
          </a:p>
          <a:p>
            <a:endParaRPr lang="en-IN" dirty="0"/>
          </a:p>
        </p:txBody>
      </p:sp>
    </p:spTree>
    <p:extLst>
      <p:ext uri="{BB962C8B-B14F-4D97-AF65-F5344CB8AC3E}">
        <p14:creationId xmlns:p14="http://schemas.microsoft.com/office/powerpoint/2010/main" val="320563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01B656-113E-CCBF-AACA-4F19661B9B20}"/>
              </a:ext>
            </a:extLst>
          </p:cNvPr>
          <p:cNvSpPr>
            <a:spLocks noGrp="1"/>
          </p:cNvSpPr>
          <p:nvPr>
            <p:ph idx="1"/>
          </p:nvPr>
        </p:nvSpPr>
        <p:spPr/>
        <p:txBody>
          <a:bodyPr/>
          <a:lstStyle/>
          <a:p>
            <a:pPr marL="0" indent="0">
              <a:buNone/>
            </a:pPr>
            <a:r>
              <a:rPr lang="en-IN" sz="1800" b="1" spc="-35" dirty="0">
                <a:solidFill>
                  <a:srgbClr val="DA2727"/>
                </a:solidFill>
                <a:latin typeface="Roboto"/>
                <a:cs typeface="Roboto"/>
              </a:rPr>
              <a:t>SOFTWARE REQUIREMENTS:</a:t>
            </a:r>
          </a:p>
          <a:p>
            <a:pPr>
              <a:buFont typeface="Wingdings" panose="05000000000000000000" pitchFamily="2" charset="2"/>
              <a:buChar char="Ø"/>
            </a:pPr>
            <a:r>
              <a:rPr lang="en-US" sz="1800" dirty="0">
                <a:latin typeface="RobotoRegular"/>
              </a:rPr>
              <a:t>Front End: HTML, CSS</a:t>
            </a:r>
          </a:p>
          <a:p>
            <a:pPr>
              <a:buFont typeface="Wingdings" panose="05000000000000000000" pitchFamily="2" charset="2"/>
              <a:buChar char="Ø"/>
            </a:pPr>
            <a:r>
              <a:rPr lang="en-US" sz="1800" dirty="0">
                <a:latin typeface="RobotoRegular"/>
              </a:rPr>
              <a:t>Back End: FIREBASE </a:t>
            </a:r>
          </a:p>
          <a:p>
            <a:pPr>
              <a:buFont typeface="Wingdings" panose="05000000000000000000" pitchFamily="2" charset="2"/>
              <a:buChar char="Ø"/>
            </a:pPr>
            <a:r>
              <a:rPr lang="en-US" sz="1800" dirty="0">
                <a:latin typeface="RobotoRegular"/>
              </a:rPr>
              <a:t>Control End: Java Script</a:t>
            </a:r>
          </a:p>
          <a:p>
            <a:endParaRPr lang="en-IN" dirty="0"/>
          </a:p>
        </p:txBody>
      </p:sp>
    </p:spTree>
    <p:extLst>
      <p:ext uri="{BB962C8B-B14F-4D97-AF65-F5344CB8AC3E}">
        <p14:creationId xmlns:p14="http://schemas.microsoft.com/office/powerpoint/2010/main" val="283788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A810A-CC69-ED64-7175-E8CFCA2F33DC}"/>
              </a:ext>
            </a:extLst>
          </p:cNvPr>
          <p:cNvSpPr>
            <a:spLocks noGrp="1"/>
          </p:cNvSpPr>
          <p:nvPr>
            <p:ph type="title"/>
          </p:nvPr>
        </p:nvSpPr>
        <p:spPr/>
        <p:txBody>
          <a:bodyPr/>
          <a:lstStyle/>
          <a:p>
            <a:r>
              <a:rPr lang="en-US" b="1" spc="-15" dirty="0">
                <a:solidFill>
                  <a:srgbClr val="D82128"/>
                </a:solidFill>
                <a:latin typeface="Roboto"/>
              </a:rPr>
              <a:t>EXISTING SYSTEM </a:t>
            </a:r>
            <a:br>
              <a:rPr lang="en-IN" dirty="0"/>
            </a:br>
            <a:endParaRPr lang="en-IN" dirty="0"/>
          </a:p>
        </p:txBody>
      </p:sp>
      <p:sp>
        <p:nvSpPr>
          <p:cNvPr id="3" name="Content Placeholder 2">
            <a:extLst>
              <a:ext uri="{FF2B5EF4-FFF2-40B4-BE49-F238E27FC236}">
                <a16:creationId xmlns:a16="http://schemas.microsoft.com/office/drawing/2014/main" id="{7801DD2B-0385-2417-1F81-245C388FAE54}"/>
              </a:ext>
            </a:extLst>
          </p:cNvPr>
          <p:cNvSpPr>
            <a:spLocks noGrp="1"/>
          </p:cNvSpPr>
          <p:nvPr>
            <p:ph idx="1"/>
          </p:nvPr>
        </p:nvSpPr>
        <p:spPr>
          <a:xfrm>
            <a:off x="2231136" y="2638044"/>
            <a:ext cx="7729728" cy="4037076"/>
          </a:xfrm>
        </p:spPr>
        <p:txBody>
          <a:bodyPr>
            <a:normAutofit fontScale="92500" lnSpcReduction="20000"/>
          </a:bodyPr>
          <a:lstStyle/>
          <a:p>
            <a:pPr algn="just">
              <a:lnSpc>
                <a:spcPct val="150000"/>
              </a:lnSpc>
              <a:buFont typeface="Wingdings" panose="05000000000000000000" pitchFamily="2" charset="2"/>
              <a:buChar char="Ø"/>
            </a:pPr>
            <a:r>
              <a:rPr lang="en-US" sz="1800" dirty="0">
                <a:latin typeface="RobotoRegular"/>
              </a:rPr>
              <a:t>The existing system is the manual system. All the records are maintained in the project. Need to be converted into automated system.</a:t>
            </a:r>
          </a:p>
          <a:p>
            <a:pPr algn="just">
              <a:lnSpc>
                <a:spcPct val="150000"/>
              </a:lnSpc>
              <a:buFont typeface="Wingdings" panose="05000000000000000000" pitchFamily="2" charset="2"/>
              <a:buChar char="Ø"/>
            </a:pPr>
            <a:r>
              <a:rPr lang="en-US" sz="1800" dirty="0">
                <a:latin typeface="RobotoRegular"/>
              </a:rPr>
              <a:t>To understand different symbols which are used in books and travel guides is a tedious job. User requirement are not satisfied through these books and Manuals</a:t>
            </a:r>
          </a:p>
          <a:p>
            <a:pPr algn="just">
              <a:lnSpc>
                <a:spcPct val="150000"/>
              </a:lnSpc>
              <a:buFont typeface="Wingdings" panose="05000000000000000000" pitchFamily="2" charset="2"/>
              <a:buChar char="Ø"/>
            </a:pPr>
            <a:r>
              <a:rPr lang="en-US" sz="1800" dirty="0">
                <a:latin typeface="RobotoRegular"/>
              </a:rPr>
              <a:t>In People should push the vehicles or get help to reach nearest gas station.  In the above method time and manual work is done by owners of the vehicle.</a:t>
            </a:r>
          </a:p>
          <a:p>
            <a:pPr algn="just">
              <a:lnSpc>
                <a:spcPct val="150000"/>
              </a:lnSpc>
              <a:buFont typeface="Wingdings" panose="05000000000000000000" pitchFamily="2" charset="2"/>
              <a:buChar char="Ø"/>
            </a:pPr>
            <a:r>
              <a:rPr lang="en-US" sz="1800" dirty="0">
                <a:latin typeface="RobotoRegular"/>
              </a:rPr>
              <a:t>For some aged people or medically ill people it will get even hard. To get fuel to fill generators people need to go to a petrol station.</a:t>
            </a:r>
            <a:endParaRPr lang="en-IN" sz="1800" dirty="0">
              <a:latin typeface="RobotoRegular"/>
            </a:endParaRPr>
          </a:p>
          <a:p>
            <a:pPr marL="0" indent="0" algn="just">
              <a:lnSpc>
                <a:spcPct val="150000"/>
              </a:lnSpc>
              <a:buNone/>
            </a:pPr>
            <a:endParaRPr lang="en-US" sz="1800" dirty="0">
              <a:latin typeface="RobotoRegular"/>
            </a:endParaRPr>
          </a:p>
          <a:p>
            <a:pPr algn="just">
              <a:lnSpc>
                <a:spcPct val="150000"/>
              </a:lnSpc>
              <a:buFont typeface="Wingdings" panose="05000000000000000000" pitchFamily="2" charset="2"/>
              <a:buChar char="Ø"/>
            </a:pPr>
            <a:endParaRPr lang="en-IN" sz="1800" b="1" dirty="0">
              <a:latin typeface="RobotoRegular"/>
            </a:endParaRPr>
          </a:p>
          <a:p>
            <a:pPr marL="0" indent="0" algn="just">
              <a:lnSpc>
                <a:spcPct val="150000"/>
              </a:lnSpc>
              <a:buNone/>
            </a:pPr>
            <a:endParaRPr lang="en-US" sz="1800" dirty="0">
              <a:latin typeface="RobotoRegular"/>
            </a:endParaRPr>
          </a:p>
          <a:p>
            <a:pPr marL="0" indent="0">
              <a:buNone/>
            </a:pPr>
            <a:endParaRPr lang="en-IN" dirty="0"/>
          </a:p>
          <a:p>
            <a:endParaRPr lang="en-IN" dirty="0"/>
          </a:p>
        </p:txBody>
      </p:sp>
    </p:spTree>
    <p:extLst>
      <p:ext uri="{BB962C8B-B14F-4D97-AF65-F5344CB8AC3E}">
        <p14:creationId xmlns:p14="http://schemas.microsoft.com/office/powerpoint/2010/main" val="1452469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D126B-9FBE-6F65-E282-6EB1B364A7F4}"/>
              </a:ext>
            </a:extLst>
          </p:cNvPr>
          <p:cNvSpPr>
            <a:spLocks noGrp="1"/>
          </p:cNvSpPr>
          <p:nvPr>
            <p:ph type="title"/>
          </p:nvPr>
        </p:nvSpPr>
        <p:spPr/>
        <p:txBody>
          <a:bodyPr/>
          <a:lstStyle/>
          <a:p>
            <a:r>
              <a:rPr lang="en-US" b="1" spc="-15" dirty="0">
                <a:solidFill>
                  <a:srgbClr val="D82128"/>
                </a:solidFill>
                <a:latin typeface="Roboto"/>
              </a:rPr>
              <a:t>DISADVANTAGES OF EXISTING SYSTEM </a:t>
            </a:r>
            <a:br>
              <a:rPr lang="en-IN" dirty="0"/>
            </a:br>
            <a:endParaRPr lang="en-IN" dirty="0"/>
          </a:p>
        </p:txBody>
      </p:sp>
      <p:sp>
        <p:nvSpPr>
          <p:cNvPr id="3" name="Content Placeholder 2">
            <a:extLst>
              <a:ext uri="{FF2B5EF4-FFF2-40B4-BE49-F238E27FC236}">
                <a16:creationId xmlns:a16="http://schemas.microsoft.com/office/drawing/2014/main" id="{4AD02A41-84B8-DE25-D8CA-04FD07BE2D93}"/>
              </a:ext>
            </a:extLst>
          </p:cNvPr>
          <p:cNvSpPr>
            <a:spLocks noGrp="1"/>
          </p:cNvSpPr>
          <p:nvPr>
            <p:ph idx="1"/>
          </p:nvPr>
        </p:nvSpPr>
        <p:spPr>
          <a:xfrm>
            <a:off x="2231136" y="2638044"/>
            <a:ext cx="7729728" cy="4448556"/>
          </a:xfrm>
        </p:spPr>
        <p:txBody>
          <a:bodyPr>
            <a:normAutofit fontScale="70000" lnSpcReduction="20000"/>
          </a:bodyPr>
          <a:lstStyle/>
          <a:p>
            <a:pPr marL="0" indent="0">
              <a:lnSpc>
                <a:spcPct val="150000"/>
              </a:lnSpc>
              <a:buNone/>
            </a:pPr>
            <a:r>
              <a:rPr lang="en-US" sz="1400" dirty="0">
                <a:latin typeface="RobotoRegular"/>
              </a:rPr>
              <a:t>It isn't compelling and which has a few hindrances which as pursues  Less powerful and tedious.</a:t>
            </a:r>
          </a:p>
          <a:p>
            <a:pPr marL="514350" indent="-514350">
              <a:lnSpc>
                <a:spcPct val="150000"/>
              </a:lnSpc>
              <a:buFont typeface="+mj-lt"/>
              <a:buAutoNum type="arabicPeriod"/>
            </a:pPr>
            <a:r>
              <a:rPr lang="en-IN" sz="1800" dirty="0">
                <a:latin typeface="RobotoRegular"/>
              </a:rPr>
              <a:t>Student-teacher booking appointment system .O</a:t>
            </a:r>
            <a:r>
              <a:rPr lang="en-US" sz="1800" dirty="0">
                <a:latin typeface="RobotoRegular"/>
              </a:rPr>
              <a:t>ne of the main issues is that a centralized system can be difficult to maintain, as it requires a large amount of data to be collected and inputted into the system to ensure that it is accurate.</a:t>
            </a:r>
          </a:p>
          <a:p>
            <a:pPr marL="514350" indent="-514350">
              <a:lnSpc>
                <a:spcPct val="150000"/>
              </a:lnSpc>
              <a:buFont typeface="+mj-lt"/>
              <a:buAutoNum type="arabicPeriod"/>
            </a:pPr>
            <a:r>
              <a:rPr lang="en-US" sz="1800" dirty="0">
                <a:latin typeface="RobotoRegular"/>
              </a:rPr>
              <a:t>Student-teacher booking appointment system is that it can be difficult for students to access their bookings remotely.</a:t>
            </a:r>
          </a:p>
          <a:p>
            <a:pPr marL="514350" indent="-514350">
              <a:lnSpc>
                <a:spcPct val="150000"/>
              </a:lnSpc>
              <a:buFont typeface="+mj-lt"/>
              <a:buAutoNum type="arabicPeriod"/>
            </a:pPr>
            <a:r>
              <a:rPr lang="en-US" sz="1800" dirty="0">
                <a:latin typeface="RobotoRegular"/>
              </a:rPr>
              <a:t>Loss of Classroom Interaction- By relying too heavily on student-teacher booking appointment apps, students may lose out on the opportunity to engage with their teachers in a classroom setting.</a:t>
            </a:r>
          </a:p>
          <a:p>
            <a:pPr marL="514350" indent="-514350">
              <a:lnSpc>
                <a:spcPct val="150000"/>
              </a:lnSpc>
              <a:buFont typeface="+mj-lt"/>
              <a:buAutoNum type="arabicPeriod"/>
            </a:pPr>
            <a:r>
              <a:rPr lang="en-US" sz="1800" dirty="0">
                <a:latin typeface="RobotoRegular"/>
              </a:rPr>
              <a:t>. Overbooking- Without proper tracking, it can be easy for students and teachers to overbook their appointments, leading to long wait times and frustration for both parties.</a:t>
            </a:r>
          </a:p>
          <a:p>
            <a:pPr marL="514350" indent="-514350">
              <a:lnSpc>
                <a:spcPct val="150000"/>
              </a:lnSpc>
              <a:buFont typeface="+mj-lt"/>
              <a:buAutoNum type="arabicPeriod"/>
            </a:pPr>
            <a:r>
              <a:rPr lang="en-US" sz="1800" dirty="0">
                <a:latin typeface="RobotoRegular"/>
              </a:rPr>
              <a:t>Technical Difficulties- While student-teacher booking appointment apps are great for convenience and time management, they can also be subject to technical difficulties that can lead to disruptions in the process.</a:t>
            </a:r>
          </a:p>
          <a:p>
            <a:endParaRPr lang="en-IN" dirty="0"/>
          </a:p>
        </p:txBody>
      </p:sp>
    </p:spTree>
    <p:extLst>
      <p:ext uri="{BB962C8B-B14F-4D97-AF65-F5344CB8AC3E}">
        <p14:creationId xmlns:p14="http://schemas.microsoft.com/office/powerpoint/2010/main" val="1139282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7DBD-8EA9-C871-074A-70F5534C16AF}"/>
              </a:ext>
            </a:extLst>
          </p:cNvPr>
          <p:cNvSpPr>
            <a:spLocks noGrp="1"/>
          </p:cNvSpPr>
          <p:nvPr>
            <p:ph type="title"/>
          </p:nvPr>
        </p:nvSpPr>
        <p:spPr/>
        <p:txBody>
          <a:bodyPr/>
          <a:lstStyle/>
          <a:p>
            <a:r>
              <a:rPr lang="en-US" b="1" spc="-15" dirty="0">
                <a:solidFill>
                  <a:srgbClr val="D82128"/>
                </a:solidFill>
                <a:latin typeface="Roboto"/>
              </a:rPr>
              <a:t>PROPOSED SYSTEM </a:t>
            </a:r>
            <a:br>
              <a:rPr lang="en-IN" dirty="0"/>
            </a:br>
            <a:endParaRPr lang="en-IN" dirty="0"/>
          </a:p>
        </p:txBody>
      </p:sp>
      <p:sp>
        <p:nvSpPr>
          <p:cNvPr id="3" name="Content Placeholder 2">
            <a:extLst>
              <a:ext uri="{FF2B5EF4-FFF2-40B4-BE49-F238E27FC236}">
                <a16:creationId xmlns:a16="http://schemas.microsoft.com/office/drawing/2014/main" id="{515396F8-461A-4032-E0E4-617ACE6FEBAF}"/>
              </a:ext>
            </a:extLst>
          </p:cNvPr>
          <p:cNvSpPr>
            <a:spLocks noGrp="1"/>
          </p:cNvSpPr>
          <p:nvPr>
            <p:ph idx="1"/>
          </p:nvPr>
        </p:nvSpPr>
        <p:spPr/>
        <p:txBody>
          <a:bodyPr>
            <a:normAutofit fontScale="70000" lnSpcReduction="20000"/>
          </a:bodyPr>
          <a:lstStyle/>
          <a:p>
            <a:pPr algn="just">
              <a:lnSpc>
                <a:spcPct val="150000"/>
              </a:lnSpc>
              <a:buFont typeface="Wingdings" panose="05000000000000000000" pitchFamily="2" charset="2"/>
              <a:buChar char="Ø"/>
            </a:pPr>
            <a:r>
              <a:rPr lang="en-US" sz="1800" dirty="0">
                <a:latin typeface="RobotoRegular"/>
              </a:rPr>
              <a:t>They are very popular because a new application can be released without needing to install a new version on the client computers.  Web application of an online appointment booking system within an academic institution is an area of fast growth because it is a more effective way of handling administrative issues. </a:t>
            </a:r>
          </a:p>
          <a:p>
            <a:pPr algn="just">
              <a:lnSpc>
                <a:spcPct val="150000"/>
              </a:lnSpc>
              <a:buFont typeface="Wingdings" panose="05000000000000000000" pitchFamily="2" charset="2"/>
              <a:buChar char="Ø"/>
            </a:pPr>
            <a:r>
              <a:rPr lang="en-US" sz="1800" dirty="0">
                <a:latin typeface="RobotoRegular"/>
              </a:rPr>
              <a:t>The server will collect the data and store them only a database. This data will be analyzed and displayed on two different dashboards that can be accessed by the </a:t>
            </a:r>
            <a:r>
              <a:rPr lang="en-US" sz="1800" b="1" dirty="0">
                <a:solidFill>
                  <a:srgbClr val="C00000"/>
                </a:solidFill>
                <a:latin typeface="RobotoRegular"/>
              </a:rPr>
              <a:t>workforce and clients</a:t>
            </a:r>
            <a:r>
              <a:rPr lang="en-US" sz="1800" dirty="0">
                <a:latin typeface="RobotoRegular"/>
              </a:rPr>
              <a:t>.</a:t>
            </a:r>
            <a:endParaRPr lang="en-IN" sz="1800" dirty="0">
              <a:latin typeface="RobotoRegular"/>
            </a:endParaRPr>
          </a:p>
          <a:p>
            <a:pPr lvl="0" algn="just">
              <a:lnSpc>
                <a:spcPct val="150000"/>
              </a:lnSpc>
              <a:buFont typeface="Wingdings" panose="05000000000000000000" pitchFamily="2" charset="2"/>
              <a:buChar char="Ø"/>
            </a:pPr>
            <a:r>
              <a:rPr lang="en-US" sz="1800" dirty="0">
                <a:latin typeface="RobotoRegular"/>
              </a:rPr>
              <a:t>Online appointment systems are used extensively in hotels, hospitals, etc. for scheduling appointments and to keep track of patients’ records.</a:t>
            </a:r>
          </a:p>
          <a:p>
            <a:pPr algn="just">
              <a:lnSpc>
                <a:spcPct val="150000"/>
              </a:lnSpc>
              <a:buFont typeface="Wingdings" panose="05000000000000000000" pitchFamily="2" charset="2"/>
              <a:buChar char="Ø"/>
            </a:pPr>
            <a:r>
              <a:rPr lang="en-US" sz="1800" dirty="0">
                <a:latin typeface="RobotoRegular"/>
              </a:rPr>
              <a:t>This appointment scheduling system for students should be able to aid the task of booking an appointment with lecturers</a:t>
            </a:r>
            <a:endParaRPr lang="en-IN" sz="1800" dirty="0">
              <a:latin typeface="RobotoRegular"/>
            </a:endParaRPr>
          </a:p>
          <a:p>
            <a:pPr marL="0" lvl="0" indent="0" algn="just">
              <a:lnSpc>
                <a:spcPct val="150000"/>
              </a:lnSpc>
              <a:buNone/>
            </a:pPr>
            <a:endParaRPr lang="en-IN" sz="1800" dirty="0">
              <a:latin typeface="RobotoRegular"/>
            </a:endParaRPr>
          </a:p>
          <a:p>
            <a:endParaRPr lang="en-IN" dirty="0"/>
          </a:p>
        </p:txBody>
      </p:sp>
    </p:spTree>
    <p:extLst>
      <p:ext uri="{BB962C8B-B14F-4D97-AF65-F5344CB8AC3E}">
        <p14:creationId xmlns:p14="http://schemas.microsoft.com/office/powerpoint/2010/main" val="3642040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C4DB-379F-929D-37D0-73784D6C1325}"/>
              </a:ext>
            </a:extLst>
          </p:cNvPr>
          <p:cNvSpPr>
            <a:spLocks noGrp="1"/>
          </p:cNvSpPr>
          <p:nvPr>
            <p:ph type="title"/>
          </p:nvPr>
        </p:nvSpPr>
        <p:spPr/>
        <p:txBody>
          <a:bodyPr/>
          <a:lstStyle/>
          <a:p>
            <a:r>
              <a:rPr lang="en-US" b="1" spc="-15" dirty="0">
                <a:solidFill>
                  <a:srgbClr val="D82128"/>
                </a:solidFill>
                <a:latin typeface="Roboto"/>
              </a:rPr>
              <a:t>ADVANTAGES OF PROPOSED SYSTEM </a:t>
            </a:r>
            <a:br>
              <a:rPr lang="en-IN" dirty="0"/>
            </a:br>
            <a:endParaRPr lang="en-IN" dirty="0"/>
          </a:p>
        </p:txBody>
      </p:sp>
      <p:sp>
        <p:nvSpPr>
          <p:cNvPr id="3" name="Content Placeholder 2">
            <a:extLst>
              <a:ext uri="{FF2B5EF4-FFF2-40B4-BE49-F238E27FC236}">
                <a16:creationId xmlns:a16="http://schemas.microsoft.com/office/drawing/2014/main" id="{9E9D252F-A4F5-55DE-B918-A022CC327099}"/>
              </a:ext>
            </a:extLst>
          </p:cNvPr>
          <p:cNvSpPr>
            <a:spLocks noGrp="1"/>
          </p:cNvSpPr>
          <p:nvPr>
            <p:ph idx="1"/>
          </p:nvPr>
        </p:nvSpPr>
        <p:spPr/>
        <p:txBody>
          <a:bodyPr>
            <a:normAutofit fontScale="62500" lnSpcReduction="20000"/>
          </a:bodyPr>
          <a:lstStyle/>
          <a:p>
            <a:pPr marL="514350" lvl="0" indent="-514350">
              <a:lnSpc>
                <a:spcPct val="150000"/>
              </a:lnSpc>
              <a:buFont typeface="+mj-lt"/>
              <a:buAutoNum type="arabicPeriod"/>
            </a:pPr>
            <a:r>
              <a:rPr lang="en-US" sz="1800" dirty="0">
                <a:latin typeface="RobotoRegular"/>
              </a:rPr>
              <a:t>Increased Communication- Student-teacher booking appointment apps help to foster increased communication between students and teachers. This can be especially beneficial to those students who may not feel comfortable speaking up in a classroom setting. </a:t>
            </a:r>
          </a:p>
          <a:p>
            <a:pPr marL="514350" lvl="0" indent="-514350">
              <a:lnSpc>
                <a:spcPct val="150000"/>
              </a:lnSpc>
              <a:buFont typeface="+mj-lt"/>
              <a:buAutoNum type="arabicPeriod"/>
            </a:pPr>
            <a:r>
              <a:rPr lang="en-US" sz="1800" dirty="0">
                <a:latin typeface="RobotoRegular"/>
              </a:rPr>
              <a:t>Time Management- By utilizing student-teacher booking appointment apps, students and teachers are able to better manage their schedules and prioritize their tasks. This can lead to better time management when it comes to completing assignments and preparing for test . </a:t>
            </a:r>
          </a:p>
          <a:p>
            <a:pPr marL="514350" lvl="0" indent="-514350">
              <a:lnSpc>
                <a:spcPct val="150000"/>
              </a:lnSpc>
              <a:buFont typeface="+mj-lt"/>
              <a:buAutoNum type="arabicPeriod"/>
            </a:pPr>
            <a:r>
              <a:rPr lang="en-US" sz="1800" dirty="0">
                <a:latin typeface="RobotoRegular"/>
              </a:rPr>
              <a:t>Student-teacher booking appointment system can provide more flexibility for both teachers and students.</a:t>
            </a:r>
          </a:p>
          <a:p>
            <a:pPr marL="514350" lvl="0" indent="-514350">
              <a:lnSpc>
                <a:spcPct val="150000"/>
              </a:lnSpc>
              <a:buFont typeface="+mj-lt"/>
              <a:buAutoNum type="arabicPeriod"/>
            </a:pPr>
            <a:r>
              <a:rPr lang="en-US" sz="1800" dirty="0">
                <a:latin typeface="RobotoRegular"/>
              </a:rPr>
              <a:t>Convenience- With student-teacher booking appointment apps, both students and teachers can easily manage their schedules and book meetings with one another without having to go through the hassle of finding a time that works for both parties. </a:t>
            </a:r>
          </a:p>
          <a:p>
            <a:endParaRPr lang="en-IN" dirty="0"/>
          </a:p>
        </p:txBody>
      </p:sp>
    </p:spTree>
    <p:extLst>
      <p:ext uri="{BB962C8B-B14F-4D97-AF65-F5344CB8AC3E}">
        <p14:creationId xmlns:p14="http://schemas.microsoft.com/office/powerpoint/2010/main" val="235502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02394-9D52-6E32-B545-7B1E07261B75}"/>
              </a:ext>
            </a:extLst>
          </p:cNvPr>
          <p:cNvSpPr>
            <a:spLocks noGrp="1"/>
          </p:cNvSpPr>
          <p:nvPr>
            <p:ph type="title"/>
          </p:nvPr>
        </p:nvSpPr>
        <p:spPr/>
        <p:txBody>
          <a:bodyPr/>
          <a:lstStyle/>
          <a:p>
            <a:r>
              <a:rPr lang="en-US" b="1" spc="-15" dirty="0">
                <a:solidFill>
                  <a:srgbClr val="D82128"/>
                </a:solidFill>
                <a:latin typeface="Roboto"/>
              </a:rPr>
              <a:t>MODULE LIST</a:t>
            </a:r>
            <a:br>
              <a:rPr lang="en-IN" dirty="0"/>
            </a:br>
            <a:endParaRPr lang="en-IN" dirty="0"/>
          </a:p>
        </p:txBody>
      </p:sp>
      <p:sp>
        <p:nvSpPr>
          <p:cNvPr id="3" name="Content Placeholder 2">
            <a:extLst>
              <a:ext uri="{FF2B5EF4-FFF2-40B4-BE49-F238E27FC236}">
                <a16:creationId xmlns:a16="http://schemas.microsoft.com/office/drawing/2014/main" id="{7712E5D3-E71A-D9C2-2162-1996243FB3F2}"/>
              </a:ext>
            </a:extLst>
          </p:cNvPr>
          <p:cNvSpPr>
            <a:spLocks noGrp="1"/>
          </p:cNvSpPr>
          <p:nvPr>
            <p:ph idx="1"/>
          </p:nvPr>
        </p:nvSpPr>
        <p:spPr/>
        <p:txBody>
          <a:bodyPr/>
          <a:lstStyle/>
          <a:p>
            <a:pPr marL="0" indent="0">
              <a:buNone/>
            </a:pPr>
            <a:r>
              <a:rPr lang="en-US" sz="1800" b="1" dirty="0">
                <a:latin typeface="RobotoRegular"/>
              </a:rPr>
              <a:t> </a:t>
            </a:r>
            <a:r>
              <a:rPr lang="en-US" sz="2000" b="1" u="sng" dirty="0">
                <a:latin typeface="Times New Roman" panose="02020603050405020304" charset="0"/>
                <a:cs typeface="Times New Roman" panose="02020603050405020304" charset="0"/>
              </a:rPr>
              <a:t>ADMIN</a:t>
            </a:r>
          </a:p>
          <a:p>
            <a:pPr lvl="0" fontAlgn="base">
              <a:buFont typeface="Wingdings" panose="05000000000000000000" pitchFamily="2" charset="2"/>
              <a:buChar char="Ø"/>
            </a:pPr>
            <a:r>
              <a:rPr lang="en-US" sz="1800" dirty="0">
                <a:latin typeface="RobotoRegular"/>
              </a:rPr>
              <a:t>Admin Login</a:t>
            </a:r>
          </a:p>
          <a:p>
            <a:pPr fontAlgn="base">
              <a:buFont typeface="Wingdings" panose="05000000000000000000" pitchFamily="2" charset="2"/>
              <a:buChar char="Ø"/>
            </a:pPr>
            <a:r>
              <a:rPr lang="en-US" sz="1800" dirty="0">
                <a:latin typeface="RobotoRegular"/>
              </a:rPr>
              <a:t>Add Teacher</a:t>
            </a:r>
            <a:endParaRPr lang="en-IN" sz="1800" dirty="0">
              <a:latin typeface="RobotoRegular"/>
            </a:endParaRPr>
          </a:p>
          <a:p>
            <a:pPr lvl="0" fontAlgn="base">
              <a:buFont typeface="Wingdings" panose="05000000000000000000" pitchFamily="2" charset="2"/>
              <a:buChar char="Ø"/>
            </a:pPr>
            <a:r>
              <a:rPr lang="en-US" sz="1800" dirty="0">
                <a:latin typeface="RobotoRegular"/>
              </a:rPr>
              <a:t>Update/Delete Teacher</a:t>
            </a:r>
            <a:endParaRPr lang="en-IN" sz="1800" dirty="0">
              <a:latin typeface="RobotoRegular"/>
            </a:endParaRPr>
          </a:p>
          <a:p>
            <a:pPr lvl="0" fontAlgn="base">
              <a:buFont typeface="Wingdings" panose="05000000000000000000" pitchFamily="2" charset="2"/>
              <a:buChar char="Ø"/>
            </a:pPr>
            <a:r>
              <a:rPr lang="en-US" sz="1800" dirty="0">
                <a:latin typeface="RobotoRegular"/>
              </a:rPr>
              <a:t>Approve Registration Student</a:t>
            </a:r>
            <a:endParaRPr lang="en-IN" sz="1800" dirty="0">
              <a:latin typeface="RobotoRegular"/>
            </a:endParaRPr>
          </a:p>
          <a:p>
            <a:pPr marL="0" indent="0" fontAlgn="base">
              <a:buNone/>
            </a:pPr>
            <a:endParaRPr lang="en-US" sz="1800" dirty="0"/>
          </a:p>
          <a:p>
            <a:pPr marL="0" indent="0" fontAlgn="base">
              <a:buNone/>
            </a:pPr>
            <a:endParaRPr lang="en-IN" sz="1800" dirty="0"/>
          </a:p>
          <a:p>
            <a:pPr marL="0" indent="0" fontAlgn="base">
              <a:buNone/>
            </a:pPr>
            <a:endParaRPr lang="en-IN" sz="1800" dirty="0"/>
          </a:p>
          <a:p>
            <a:endParaRPr lang="en-IN" dirty="0"/>
          </a:p>
        </p:txBody>
      </p:sp>
    </p:spTree>
    <p:extLst>
      <p:ext uri="{BB962C8B-B14F-4D97-AF65-F5344CB8AC3E}">
        <p14:creationId xmlns:p14="http://schemas.microsoft.com/office/powerpoint/2010/main" val="141546096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3754</TotalTime>
  <Words>1173</Words>
  <Application>Microsoft Office PowerPoint</Application>
  <PresentationFormat>Widescreen</PresentationFormat>
  <Paragraphs>92</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Gill Sans MT</vt:lpstr>
      <vt:lpstr>Roboto</vt:lpstr>
      <vt:lpstr>RobotoRegular</vt:lpstr>
      <vt:lpstr>Times New Roman</vt:lpstr>
      <vt:lpstr>Wingdings</vt:lpstr>
      <vt:lpstr>Parcel</vt:lpstr>
      <vt:lpstr> Student-Teacher Booking Appointment </vt:lpstr>
      <vt:lpstr>AIM OF THE PROJECT </vt:lpstr>
      <vt:lpstr>OBJECTIVE OF THIS PROJECT </vt:lpstr>
      <vt:lpstr>PowerPoint Presentation</vt:lpstr>
      <vt:lpstr>EXISTING SYSTEM  </vt:lpstr>
      <vt:lpstr>DISADVANTAGES OF EXISTING SYSTEM  </vt:lpstr>
      <vt:lpstr>PROPOSED SYSTEM  </vt:lpstr>
      <vt:lpstr>ADVANTAGES OF PROPOSED SYSTEM  </vt:lpstr>
      <vt:lpstr>MODULE LIST </vt:lpstr>
      <vt:lpstr>MODULE LIST </vt:lpstr>
      <vt:lpstr>MODULE LIST </vt:lpstr>
      <vt:lpstr>ARCHITECTURE DIAGRAMS </vt:lpstr>
      <vt:lpstr>USECASE DIAGRAMS</vt:lpstr>
      <vt:lpstr>USECASE DIAGRAMS </vt:lpstr>
      <vt:lpstr>USECASE DIAGRAMS</vt:lpstr>
      <vt:lpstr>FLOWCHART </vt:lpstr>
      <vt:lpstr>HOME PAGE</vt:lpstr>
      <vt:lpstr>ADMIN LOGIN</vt:lpstr>
      <vt:lpstr>ADMIN HOME PAGE</vt:lpstr>
      <vt:lpstr>ADD/UPDATE/DELETE. TEACHERS PAGE</vt:lpstr>
      <vt:lpstr>TEACHER DETAILS</vt:lpstr>
      <vt:lpstr>STUDENT LOGIN /REGISTER</vt:lpstr>
      <vt:lpstr>STUDENT HOME PAGE</vt:lpstr>
      <vt:lpstr>SEARCH TEACHERS</vt:lpstr>
      <vt:lpstr>APPOINTMENTS BOOKING</vt:lpstr>
      <vt:lpstr>SEND MESSAGE TO TEACHERS</vt:lpstr>
      <vt:lpstr>TEACHER LOGIN</vt:lpstr>
      <vt:lpstr>TEACHER HOME PAGE</vt:lpstr>
      <vt:lpstr>SCHEDULE MANAGE </vt:lpstr>
      <vt:lpstr>APPOINTMENTS APPROVED /CANCEL </vt:lpstr>
      <vt:lpstr>MESSAGES </vt:lpstr>
      <vt:lpstr>VIEW ALL APPOINTMENTS </vt:lpstr>
      <vt:lpstr>SCREENSHOT </vt:lpstr>
      <vt:lpstr>SCREENSHOT </vt:lpstr>
      <vt:lpstr>SCREENSHOT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Nitu Nk</dc:creator>
  <cp:lastModifiedBy>Nitu Nk</cp:lastModifiedBy>
  <cp:revision>2</cp:revision>
  <dcterms:created xsi:type="dcterms:W3CDTF">2024-06-28T12:10:10Z</dcterms:created>
  <dcterms:modified xsi:type="dcterms:W3CDTF">2024-07-01T02:44:12Z</dcterms:modified>
</cp:coreProperties>
</file>